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9" r:id="rId42"/>
    <p:sldId id="308" r:id="rId43"/>
    <p:sldId id="310" r:id="rId44"/>
    <p:sldId id="309" r:id="rId45"/>
    <p:sldId id="315" r:id="rId46"/>
    <p:sldId id="314" r:id="rId47"/>
    <p:sldId id="316" r:id="rId48"/>
    <p:sldId id="313" r:id="rId49"/>
    <p:sldId id="321" r:id="rId50"/>
    <p:sldId id="318" r:id="rId51"/>
    <p:sldId id="297" r:id="rId5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New Tai Lue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New Tai Lue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New Tai Lue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New Tai Lue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New Tai Lue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New Tai Lue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New Tai Lue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New Tai Lue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Microsoft New Tai Lue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A52"/>
    <a:srgbClr val="C4B6D9"/>
    <a:srgbClr val="502D84"/>
    <a:srgbClr val="6B558D"/>
    <a:srgbClr val="3B2162"/>
    <a:srgbClr val="6438A6"/>
    <a:srgbClr val="9252F2"/>
    <a:srgbClr val="7944C8"/>
    <a:srgbClr val="686073"/>
    <a:srgbClr val="7E6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5DB"/>
          </a:solidFill>
        </a:fill>
      </a:tcStyle>
    </a:wholeTbl>
    <a:band2H>
      <a:tcTxStyle/>
      <a:tcStyle>
        <a:tcBdr/>
        <a:fill>
          <a:solidFill>
            <a:srgbClr val="F0F2EE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E7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DEE9"/>
          </a:solidFill>
        </a:fill>
      </a:tcStyle>
    </a:wholeTbl>
    <a:band2H>
      <a:tcTxStyle/>
      <a:tcStyle>
        <a:tcBdr/>
        <a:fill>
          <a:solidFill>
            <a:srgbClr val="ECEF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8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3" name="Shape 3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989277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Microsoft New Tai Lue"/>
      </a:defRPr>
    </a:lvl1pPr>
    <a:lvl2pPr indent="228600" latinLnBrk="0">
      <a:defRPr sz="1200">
        <a:latin typeface="+mn-lt"/>
        <a:ea typeface="+mn-ea"/>
        <a:cs typeface="+mn-cs"/>
        <a:sym typeface="Microsoft New Tai Lue"/>
      </a:defRPr>
    </a:lvl2pPr>
    <a:lvl3pPr indent="457200" latinLnBrk="0">
      <a:defRPr sz="1200">
        <a:latin typeface="+mn-lt"/>
        <a:ea typeface="+mn-ea"/>
        <a:cs typeface="+mn-cs"/>
        <a:sym typeface="Microsoft New Tai Lue"/>
      </a:defRPr>
    </a:lvl3pPr>
    <a:lvl4pPr indent="685800" latinLnBrk="0">
      <a:defRPr sz="1200">
        <a:latin typeface="+mn-lt"/>
        <a:ea typeface="+mn-ea"/>
        <a:cs typeface="+mn-cs"/>
        <a:sym typeface="Microsoft New Tai Lue"/>
      </a:defRPr>
    </a:lvl4pPr>
    <a:lvl5pPr indent="914400" latinLnBrk="0">
      <a:defRPr sz="1200">
        <a:latin typeface="+mn-lt"/>
        <a:ea typeface="+mn-ea"/>
        <a:cs typeface="+mn-cs"/>
        <a:sym typeface="Microsoft New Tai Lue"/>
      </a:defRPr>
    </a:lvl5pPr>
    <a:lvl6pPr indent="1143000" latinLnBrk="0">
      <a:defRPr sz="1200">
        <a:latin typeface="+mn-lt"/>
        <a:ea typeface="+mn-ea"/>
        <a:cs typeface="+mn-cs"/>
        <a:sym typeface="Microsoft New Tai Lue"/>
      </a:defRPr>
    </a:lvl6pPr>
    <a:lvl7pPr indent="1371600" latinLnBrk="0">
      <a:defRPr sz="1200">
        <a:latin typeface="+mn-lt"/>
        <a:ea typeface="+mn-ea"/>
        <a:cs typeface="+mn-cs"/>
        <a:sym typeface="Microsoft New Tai Lue"/>
      </a:defRPr>
    </a:lvl7pPr>
    <a:lvl8pPr indent="1600200" latinLnBrk="0">
      <a:defRPr sz="1200">
        <a:latin typeface="+mn-lt"/>
        <a:ea typeface="+mn-ea"/>
        <a:cs typeface="+mn-cs"/>
        <a:sym typeface="Microsoft New Tai Lue"/>
      </a:defRPr>
    </a:lvl8pPr>
    <a:lvl9pPr indent="1828800" latinLnBrk="0">
      <a:defRPr sz="1200">
        <a:latin typeface="+mn-lt"/>
        <a:ea typeface="+mn-ea"/>
        <a:cs typeface="+mn-cs"/>
        <a:sym typeface="Microsoft New Tai L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‘c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58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5496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859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43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44" name="add slidedoc title"/>
          <p:cNvSpPr txBox="1">
            <a:spLocks noGrp="1"/>
          </p:cNvSpPr>
          <p:nvPr>
            <p:ph type="title" hasCustomPrompt="1"/>
          </p:nvPr>
        </p:nvSpPr>
        <p:spPr>
          <a:xfrm>
            <a:off x="609600" y="358924"/>
            <a:ext cx="6489211" cy="27422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6600" cap="all" spc="-200">
                <a:solidFill>
                  <a:srgbClr val="FFFFFF"/>
                </a:solidFill>
              </a:defRPr>
            </a:lvl1pPr>
          </a:lstStyle>
          <a:p>
            <a:r>
              <a:t>add slidedoc title</a:t>
            </a:r>
          </a:p>
        </p:txBody>
      </p:sp>
      <p:sp>
        <p:nvSpPr>
          <p:cNvPr id="45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609601" y="3496726"/>
            <a:ext cx="1996017" cy="2512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300">
                <a:solidFill>
                  <a:srgbClr val="444D26"/>
                </a:solidFill>
              </a:defRPr>
            </a:lvl1pPr>
            <a:lvl2pPr>
              <a:lnSpc>
                <a:spcPct val="100000"/>
              </a:lnSpc>
              <a:defRPr sz="1300">
                <a:solidFill>
                  <a:srgbClr val="444D26"/>
                </a:solidFill>
              </a:defRPr>
            </a:lvl2pPr>
            <a:lvl3pPr>
              <a:lnSpc>
                <a:spcPct val="100000"/>
              </a:lnSpc>
              <a:defRPr sz="1300">
                <a:solidFill>
                  <a:srgbClr val="444D26"/>
                </a:solidFill>
              </a:defRPr>
            </a:lvl3pPr>
            <a:lvl4pPr>
              <a:lnSpc>
                <a:spcPct val="100000"/>
              </a:lnSpc>
              <a:defRPr sz="1300">
                <a:solidFill>
                  <a:srgbClr val="444D26"/>
                </a:solidFill>
              </a:defRPr>
            </a:lvl4pPr>
            <a:lvl5pPr marL="202622" indent="-202622">
              <a:lnSpc>
                <a:spcPct val="100000"/>
              </a:lnSpc>
              <a:defRPr sz="1300">
                <a:solidFill>
                  <a:srgbClr val="444D26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6" name="Straight Connector 61"/>
          <p:cNvSpPr/>
          <p:nvPr/>
        </p:nvSpPr>
        <p:spPr>
          <a:xfrm>
            <a:off x="609599" y="6178550"/>
            <a:ext cx="1996263" cy="0"/>
          </a:xfrm>
          <a:prstGeom prst="line">
            <a:avLst/>
          </a:prstGeom>
          <a:ln>
            <a:solidFill>
              <a:srgbClr val="444D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Text Placeholder 59"/>
          <p:cNvSpPr>
            <a:spLocks noGrp="1"/>
          </p:cNvSpPr>
          <p:nvPr>
            <p:ph type="body" sz="quarter" idx="21"/>
          </p:nvPr>
        </p:nvSpPr>
        <p:spPr>
          <a:xfrm>
            <a:off x="7345792" y="5181598"/>
            <a:ext cx="1996017" cy="102235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Text Placeholder 59"/>
          <p:cNvSpPr>
            <a:spLocks noGrp="1"/>
          </p:cNvSpPr>
          <p:nvPr>
            <p:ph type="body" sz="quarter" idx="22"/>
          </p:nvPr>
        </p:nvSpPr>
        <p:spPr>
          <a:xfrm>
            <a:off x="9586383" y="5181598"/>
            <a:ext cx="1996017" cy="102235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defRPr sz="13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do Título</a:t>
            </a:r>
          </a:p>
        </p:txBody>
      </p:sp>
      <p:sp>
        <p:nvSpPr>
          <p:cNvPr id="196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5103448" y="685800"/>
            <a:ext cx="3095674" cy="54927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9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735016" y="6407150"/>
            <a:ext cx="8985051" cy="450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1pPr>
          </a:lstStyle>
          <a:p>
            <a:r>
              <a:t>Click to insert attribution</a:t>
            </a:r>
          </a:p>
        </p:txBody>
      </p:sp>
      <p:sp>
        <p:nvSpPr>
          <p:cNvPr id="19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6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08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209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do Título</a:t>
            </a:r>
          </a:p>
        </p:txBody>
      </p:sp>
      <p:sp>
        <p:nvSpPr>
          <p:cNvPr id="21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5103448" y="3429000"/>
            <a:ext cx="3095674" cy="2749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11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735016" y="6407150"/>
            <a:ext cx="8985051" cy="450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1pPr>
          </a:lstStyle>
          <a:p>
            <a:r>
              <a:t>Click to insert attribution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9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21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222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do Título</a:t>
            </a:r>
          </a:p>
        </p:txBody>
      </p:sp>
      <p:sp>
        <p:nvSpPr>
          <p:cNvPr id="223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5103448" y="3429000"/>
            <a:ext cx="3095674" cy="2749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2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735016" y="6407150"/>
            <a:ext cx="8985051" cy="450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1pPr>
          </a:lstStyle>
          <a:p>
            <a:r>
              <a:t>Click to insert attribution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2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34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235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do Título</a:t>
            </a:r>
          </a:p>
        </p:txBody>
      </p:sp>
      <p:sp>
        <p:nvSpPr>
          <p:cNvPr id="236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601" y="6407150"/>
            <a:ext cx="10110466" cy="450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1pPr>
            <a:lvl2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2pPr>
            <a:lvl3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3pPr>
            <a:lvl4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4pPr>
            <a:lvl5pPr marL="0" indent="0"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5pPr>
          </a:lstStyle>
          <a:p>
            <a:r>
              <a:t>Click to insert 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4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46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247" name="Texto do Título"/>
          <p:cNvSpPr txBox="1">
            <a:spLocks noGrp="1"/>
          </p:cNvSpPr>
          <p:nvPr>
            <p:ph type="title"/>
          </p:nvPr>
        </p:nvSpPr>
        <p:spPr>
          <a:xfrm>
            <a:off x="609600" y="3848101"/>
            <a:ext cx="5638800" cy="1695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800" spc="-200">
                <a:solidFill>
                  <a:srgbClr val="FFFFFF"/>
                </a:solidFill>
              </a:defRPr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Header 0">
    <p:bg>
      <p:bgPr>
        <a:solidFill>
          <a:srgbClr val="D94B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o do Título"/>
          <p:cNvSpPr txBox="1">
            <a:spLocks noGrp="1"/>
          </p:cNvSpPr>
          <p:nvPr>
            <p:ph type="title"/>
          </p:nvPr>
        </p:nvSpPr>
        <p:spPr>
          <a:xfrm>
            <a:off x="609600" y="3848101"/>
            <a:ext cx="5638800" cy="1695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800" spc="-200">
                <a:solidFill>
                  <a:srgbClr val="FFFFFF"/>
                </a:solidFill>
              </a:defRPr>
            </a:lvl1pPr>
          </a:lstStyle>
          <a:p>
            <a:r>
              <a:t>Texto do Título</a:t>
            </a:r>
          </a:p>
        </p:txBody>
      </p:sp>
      <p:sp>
        <p:nvSpPr>
          <p:cNvPr id="25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0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72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273" name="Texto do Título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274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SzTx/>
              <a:buFontTx/>
              <a:buNone/>
              <a:defRPr sz="2400"/>
            </a:lvl1pPr>
            <a:lvl2pPr indent="457200" algn="ctr">
              <a:buSzTx/>
              <a:buFontTx/>
              <a:buNone/>
              <a:defRPr sz="2400"/>
            </a:lvl2pPr>
            <a:lvl3pPr indent="914400" algn="ctr">
              <a:buSzTx/>
              <a:buFontTx/>
              <a:buNone/>
              <a:defRPr sz="2400"/>
            </a:lvl3pPr>
            <a:lvl4pPr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 de Título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o do Título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28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buSzTx/>
              <a:buFontTx/>
              <a:buNone/>
              <a:defRPr sz="2400"/>
            </a:lvl1pPr>
            <a:lvl2pPr indent="457200" algn="ctr">
              <a:buSzTx/>
              <a:buFontTx/>
              <a:buNone/>
              <a:defRPr sz="2400"/>
            </a:lvl2pPr>
            <a:lvl3pPr indent="914400" algn="ctr">
              <a:buSzTx/>
              <a:buFontTx/>
              <a:buNone/>
              <a:defRPr sz="2400"/>
            </a:lvl3pPr>
            <a:lvl4pPr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8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0" y="0"/>
            <a:ext cx="358413" cy="370840"/>
          </a:xfrm>
          <a:prstGeom prst="rect">
            <a:avLst/>
          </a:prstGeom>
        </p:spPr>
        <p:txBody>
          <a:bodyPr lIns="45719" tIns="45719" rIns="45719" bIns="45719"/>
          <a:lstStyle>
            <a:lvl1pPr algn="l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1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293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294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ver Page 0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add slidedoc title"/>
          <p:cNvSpPr txBox="1">
            <a:spLocks noGrp="1"/>
          </p:cNvSpPr>
          <p:nvPr>
            <p:ph type="title" hasCustomPrompt="1"/>
          </p:nvPr>
        </p:nvSpPr>
        <p:spPr>
          <a:xfrm>
            <a:off x="609600" y="358924"/>
            <a:ext cx="6489211" cy="27422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6600" cap="all" spc="-200">
                <a:solidFill>
                  <a:srgbClr val="FFFFFF"/>
                </a:solidFill>
              </a:defRPr>
            </a:lvl1pPr>
          </a:lstStyle>
          <a:p>
            <a:r>
              <a:t>add slidedoc title</a:t>
            </a:r>
          </a:p>
        </p:txBody>
      </p:sp>
      <p:sp>
        <p:nvSpPr>
          <p:cNvPr id="56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609601" y="3496726"/>
            <a:ext cx="1996017" cy="251248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300">
                <a:solidFill>
                  <a:srgbClr val="444D26"/>
                </a:solidFill>
              </a:defRPr>
            </a:lvl1pPr>
            <a:lvl2pPr>
              <a:lnSpc>
                <a:spcPct val="100000"/>
              </a:lnSpc>
              <a:defRPr sz="1300">
                <a:solidFill>
                  <a:srgbClr val="444D26"/>
                </a:solidFill>
              </a:defRPr>
            </a:lvl2pPr>
            <a:lvl3pPr>
              <a:lnSpc>
                <a:spcPct val="100000"/>
              </a:lnSpc>
              <a:defRPr sz="1300">
                <a:solidFill>
                  <a:srgbClr val="444D26"/>
                </a:solidFill>
              </a:defRPr>
            </a:lvl3pPr>
            <a:lvl4pPr>
              <a:lnSpc>
                <a:spcPct val="100000"/>
              </a:lnSpc>
              <a:defRPr sz="1300">
                <a:solidFill>
                  <a:srgbClr val="444D26"/>
                </a:solidFill>
              </a:defRPr>
            </a:lvl4pPr>
            <a:lvl5pPr marL="202622" indent="-202622">
              <a:lnSpc>
                <a:spcPct val="100000"/>
              </a:lnSpc>
              <a:defRPr sz="1300">
                <a:solidFill>
                  <a:srgbClr val="444D26"/>
                </a:solidFill>
              </a:defRPr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7" name="Text Placeholder 59"/>
          <p:cNvSpPr>
            <a:spLocks noGrp="1"/>
          </p:cNvSpPr>
          <p:nvPr>
            <p:ph type="body" sz="quarter" idx="21"/>
          </p:nvPr>
        </p:nvSpPr>
        <p:spPr>
          <a:xfrm>
            <a:off x="7345792" y="5181598"/>
            <a:ext cx="1996017" cy="102235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" name="Text Placeholder 59"/>
          <p:cNvSpPr>
            <a:spLocks noGrp="1"/>
          </p:cNvSpPr>
          <p:nvPr>
            <p:ph type="body" sz="quarter" idx="22"/>
          </p:nvPr>
        </p:nvSpPr>
        <p:spPr>
          <a:xfrm>
            <a:off x="9586383" y="5181598"/>
            <a:ext cx="1996017" cy="1022352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r">
              <a:lnSpc>
                <a:spcPct val="100000"/>
              </a:lnSpc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04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305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Texto do Título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lidemodel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3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315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316" name="SlideModel.com"/>
          <p:cNvSpPr txBox="1">
            <a:spLocks noGrp="1"/>
          </p:cNvSpPr>
          <p:nvPr>
            <p:ph type="title" hasCustomPrompt="1"/>
          </p:nvPr>
        </p:nvSpPr>
        <p:spPr>
          <a:xfrm>
            <a:off x="3218671" y="2870634"/>
            <a:ext cx="5932225" cy="71108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t>SlideModel.com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69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70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do Título</a:t>
            </a:r>
          </a:p>
        </p:txBody>
      </p:sp>
      <p:sp>
        <p:nvSpPr>
          <p:cNvPr id="71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601" y="23198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71450"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##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" name="Text Placeholder 36"/>
          <p:cNvSpPr>
            <a:spLocks noGrp="1"/>
          </p:cNvSpPr>
          <p:nvPr>
            <p:ph type="body" sz="quarter" idx="21"/>
          </p:nvPr>
        </p:nvSpPr>
        <p:spPr>
          <a:xfrm>
            <a:off x="5105400" y="685800"/>
            <a:ext cx="6477000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73" name="Text Placeholder 33"/>
          <p:cNvSpPr>
            <a:spLocks noGrp="1"/>
          </p:cNvSpPr>
          <p:nvPr>
            <p:ph type="body" sz="quarter" idx="22" hasCustomPrompt="1"/>
          </p:nvPr>
        </p:nvSpPr>
        <p:spPr>
          <a:xfrm>
            <a:off x="2853796" y="23198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74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5097993" y="23198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75" name="Text Placeholder 33"/>
          <p:cNvSpPr>
            <a:spLocks noGrp="1"/>
          </p:cNvSpPr>
          <p:nvPr>
            <p:ph type="body" sz="quarter" idx="24" hasCustomPrompt="1"/>
          </p:nvPr>
        </p:nvSpPr>
        <p:spPr>
          <a:xfrm>
            <a:off x="7342189" y="23198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76" name="Text Placeholder 33"/>
          <p:cNvSpPr>
            <a:spLocks noGrp="1"/>
          </p:cNvSpPr>
          <p:nvPr>
            <p:ph type="body" sz="quarter" idx="25" hasCustomPrompt="1"/>
          </p:nvPr>
        </p:nvSpPr>
        <p:spPr>
          <a:xfrm>
            <a:off x="9586383" y="23198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77" name="Text Placeholder 33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1" y="2228136"/>
            <a:ext cx="1996016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78" name="Text Placeholder 33"/>
          <p:cNvSpPr>
            <a:spLocks noGrp="1"/>
          </p:cNvSpPr>
          <p:nvPr>
            <p:ph type="body" sz="quarter" idx="27" hasCustomPrompt="1"/>
          </p:nvPr>
        </p:nvSpPr>
        <p:spPr>
          <a:xfrm>
            <a:off x="2853796" y="2228136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79" name="Text Placeholder 33"/>
          <p:cNvSpPr>
            <a:spLocks noGrp="1"/>
          </p:cNvSpPr>
          <p:nvPr>
            <p:ph type="body" sz="quarter" idx="28" hasCustomPrompt="1"/>
          </p:nvPr>
        </p:nvSpPr>
        <p:spPr>
          <a:xfrm>
            <a:off x="5097993" y="2228136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80" name="Text Placeholder 33"/>
          <p:cNvSpPr>
            <a:spLocks noGrp="1"/>
          </p:cNvSpPr>
          <p:nvPr>
            <p:ph type="body" sz="quarter" idx="29" hasCustomPrompt="1"/>
          </p:nvPr>
        </p:nvSpPr>
        <p:spPr>
          <a:xfrm>
            <a:off x="7342189" y="2228136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81" name="Text Placeholder 33"/>
          <p:cNvSpPr>
            <a:spLocks noGrp="1"/>
          </p:cNvSpPr>
          <p:nvPr>
            <p:ph type="body" sz="quarter" idx="30" hasCustomPrompt="1"/>
          </p:nvPr>
        </p:nvSpPr>
        <p:spPr>
          <a:xfrm>
            <a:off x="9586383" y="2228136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82" name="Text Placeholder 33"/>
          <p:cNvSpPr>
            <a:spLocks noGrp="1"/>
          </p:cNvSpPr>
          <p:nvPr>
            <p:ph type="body" sz="quarter" idx="31" hasCustomPrompt="1"/>
          </p:nvPr>
        </p:nvSpPr>
        <p:spPr>
          <a:xfrm>
            <a:off x="609601" y="4428070"/>
            <a:ext cx="1996016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83" name="Text Placeholder 33"/>
          <p:cNvSpPr>
            <a:spLocks noGrp="1"/>
          </p:cNvSpPr>
          <p:nvPr>
            <p:ph type="body" sz="quarter" idx="32" hasCustomPrompt="1"/>
          </p:nvPr>
        </p:nvSpPr>
        <p:spPr>
          <a:xfrm>
            <a:off x="2853796" y="44280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84" name="Text Placeholder 33"/>
          <p:cNvSpPr>
            <a:spLocks noGrp="1"/>
          </p:cNvSpPr>
          <p:nvPr>
            <p:ph type="body" sz="quarter" idx="33" hasCustomPrompt="1"/>
          </p:nvPr>
        </p:nvSpPr>
        <p:spPr>
          <a:xfrm>
            <a:off x="5097993" y="44280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85" name="Text Placeholder 33"/>
          <p:cNvSpPr>
            <a:spLocks noGrp="1"/>
          </p:cNvSpPr>
          <p:nvPr>
            <p:ph type="body" sz="quarter" idx="34" hasCustomPrompt="1"/>
          </p:nvPr>
        </p:nvSpPr>
        <p:spPr>
          <a:xfrm>
            <a:off x="7342189" y="44280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86" name="Text Placeholder 33"/>
          <p:cNvSpPr>
            <a:spLocks noGrp="1"/>
          </p:cNvSpPr>
          <p:nvPr>
            <p:ph type="body" sz="quarter" idx="35" hasCustomPrompt="1"/>
          </p:nvPr>
        </p:nvSpPr>
        <p:spPr>
          <a:xfrm>
            <a:off x="9586383" y="44280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87" name="Text Placeholder 33"/>
          <p:cNvSpPr>
            <a:spLocks noGrp="1"/>
          </p:cNvSpPr>
          <p:nvPr>
            <p:ph type="body" sz="quarter" idx="36" hasCustomPrompt="1"/>
          </p:nvPr>
        </p:nvSpPr>
        <p:spPr>
          <a:xfrm>
            <a:off x="609601" y="4336334"/>
            <a:ext cx="1996016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88" name="Text Placeholder 33"/>
          <p:cNvSpPr>
            <a:spLocks noGrp="1"/>
          </p:cNvSpPr>
          <p:nvPr>
            <p:ph type="body" sz="quarter" idx="37" hasCustomPrompt="1"/>
          </p:nvPr>
        </p:nvSpPr>
        <p:spPr>
          <a:xfrm>
            <a:off x="2853796" y="4336334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89" name="Text Placeholder 33"/>
          <p:cNvSpPr>
            <a:spLocks noGrp="1"/>
          </p:cNvSpPr>
          <p:nvPr>
            <p:ph type="body" sz="quarter" idx="38" hasCustomPrompt="1"/>
          </p:nvPr>
        </p:nvSpPr>
        <p:spPr>
          <a:xfrm>
            <a:off x="5097993" y="4336334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90" name="Text Placeholder 33"/>
          <p:cNvSpPr>
            <a:spLocks noGrp="1"/>
          </p:cNvSpPr>
          <p:nvPr>
            <p:ph type="body" sz="quarter" idx="39" hasCustomPrompt="1"/>
          </p:nvPr>
        </p:nvSpPr>
        <p:spPr>
          <a:xfrm>
            <a:off x="7342189" y="4336334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91" name="Text Placeholder 33"/>
          <p:cNvSpPr>
            <a:spLocks noGrp="1"/>
          </p:cNvSpPr>
          <p:nvPr>
            <p:ph type="body" sz="quarter" idx="40" hasCustomPrompt="1"/>
          </p:nvPr>
        </p:nvSpPr>
        <p:spPr>
          <a:xfrm>
            <a:off x="9586383" y="4336334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able of Contents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01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102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do Título</a:t>
            </a:r>
          </a:p>
        </p:txBody>
      </p:sp>
      <p:sp>
        <p:nvSpPr>
          <p:cNvPr id="10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601" y="23198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71450"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##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" name="Text Placeholder 36"/>
          <p:cNvSpPr>
            <a:spLocks noGrp="1"/>
          </p:cNvSpPr>
          <p:nvPr>
            <p:ph type="body" sz="quarter" idx="21"/>
          </p:nvPr>
        </p:nvSpPr>
        <p:spPr>
          <a:xfrm>
            <a:off x="5105400" y="685800"/>
            <a:ext cx="6477000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105" name="Text Placeholder 33"/>
          <p:cNvSpPr>
            <a:spLocks noGrp="1"/>
          </p:cNvSpPr>
          <p:nvPr>
            <p:ph type="body" sz="quarter" idx="22" hasCustomPrompt="1"/>
          </p:nvPr>
        </p:nvSpPr>
        <p:spPr>
          <a:xfrm>
            <a:off x="2853796" y="23198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106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5097993" y="23198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107" name="Text Placeholder 33"/>
          <p:cNvSpPr>
            <a:spLocks noGrp="1"/>
          </p:cNvSpPr>
          <p:nvPr>
            <p:ph type="body" sz="quarter" idx="24" hasCustomPrompt="1"/>
          </p:nvPr>
        </p:nvSpPr>
        <p:spPr>
          <a:xfrm>
            <a:off x="7342189" y="23198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108" name="Text Placeholder 33"/>
          <p:cNvSpPr>
            <a:spLocks noGrp="1"/>
          </p:cNvSpPr>
          <p:nvPr>
            <p:ph type="body" sz="quarter" idx="25" hasCustomPrompt="1"/>
          </p:nvPr>
        </p:nvSpPr>
        <p:spPr>
          <a:xfrm>
            <a:off x="9586383" y="23198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109" name="Text Placeholder 33"/>
          <p:cNvSpPr>
            <a:spLocks noGrp="1"/>
          </p:cNvSpPr>
          <p:nvPr>
            <p:ph type="body" sz="quarter" idx="26" hasCustomPrompt="1"/>
          </p:nvPr>
        </p:nvSpPr>
        <p:spPr>
          <a:xfrm>
            <a:off x="609601" y="2228136"/>
            <a:ext cx="1996016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110" name="Text Placeholder 33"/>
          <p:cNvSpPr>
            <a:spLocks noGrp="1"/>
          </p:cNvSpPr>
          <p:nvPr>
            <p:ph type="body" sz="quarter" idx="27" hasCustomPrompt="1"/>
          </p:nvPr>
        </p:nvSpPr>
        <p:spPr>
          <a:xfrm>
            <a:off x="2853796" y="2228136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111" name="Text Placeholder 33"/>
          <p:cNvSpPr>
            <a:spLocks noGrp="1"/>
          </p:cNvSpPr>
          <p:nvPr>
            <p:ph type="body" sz="quarter" idx="28" hasCustomPrompt="1"/>
          </p:nvPr>
        </p:nvSpPr>
        <p:spPr>
          <a:xfrm>
            <a:off x="5097993" y="2228136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112" name="Text Placeholder 33"/>
          <p:cNvSpPr>
            <a:spLocks noGrp="1"/>
          </p:cNvSpPr>
          <p:nvPr>
            <p:ph type="body" sz="quarter" idx="29" hasCustomPrompt="1"/>
          </p:nvPr>
        </p:nvSpPr>
        <p:spPr>
          <a:xfrm>
            <a:off x="7342189" y="2228136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113" name="Text Placeholder 33"/>
          <p:cNvSpPr>
            <a:spLocks noGrp="1"/>
          </p:cNvSpPr>
          <p:nvPr>
            <p:ph type="body" sz="quarter" idx="30" hasCustomPrompt="1"/>
          </p:nvPr>
        </p:nvSpPr>
        <p:spPr>
          <a:xfrm>
            <a:off x="9586383" y="2228136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114" name="Text Placeholder 33"/>
          <p:cNvSpPr>
            <a:spLocks noGrp="1"/>
          </p:cNvSpPr>
          <p:nvPr>
            <p:ph type="body" sz="quarter" idx="31" hasCustomPrompt="1"/>
          </p:nvPr>
        </p:nvSpPr>
        <p:spPr>
          <a:xfrm>
            <a:off x="609601" y="4428070"/>
            <a:ext cx="1996016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115" name="Text Placeholder 33"/>
          <p:cNvSpPr>
            <a:spLocks noGrp="1"/>
          </p:cNvSpPr>
          <p:nvPr>
            <p:ph type="body" sz="quarter" idx="32" hasCustomPrompt="1"/>
          </p:nvPr>
        </p:nvSpPr>
        <p:spPr>
          <a:xfrm>
            <a:off x="2853796" y="44280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116" name="Text Placeholder 33"/>
          <p:cNvSpPr>
            <a:spLocks noGrp="1"/>
          </p:cNvSpPr>
          <p:nvPr>
            <p:ph type="body" sz="quarter" idx="33" hasCustomPrompt="1"/>
          </p:nvPr>
        </p:nvSpPr>
        <p:spPr>
          <a:xfrm>
            <a:off x="5097993" y="44280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117" name="Text Placeholder 33"/>
          <p:cNvSpPr>
            <a:spLocks noGrp="1"/>
          </p:cNvSpPr>
          <p:nvPr>
            <p:ph type="body" sz="quarter" idx="34" hasCustomPrompt="1"/>
          </p:nvPr>
        </p:nvSpPr>
        <p:spPr>
          <a:xfrm>
            <a:off x="7342189" y="44280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118" name="Text Placeholder 33"/>
          <p:cNvSpPr>
            <a:spLocks noGrp="1"/>
          </p:cNvSpPr>
          <p:nvPr>
            <p:ph type="body" sz="quarter" idx="35" hasCustomPrompt="1"/>
          </p:nvPr>
        </p:nvSpPr>
        <p:spPr>
          <a:xfrm>
            <a:off x="9586383" y="4428070"/>
            <a:ext cx="1996017" cy="10837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SzTx/>
              <a:buFontTx/>
              <a:buNone/>
              <a:defRPr sz="6600" b="1" i="0" spc="-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##</a:t>
            </a:r>
          </a:p>
        </p:txBody>
      </p:sp>
      <p:sp>
        <p:nvSpPr>
          <p:cNvPr id="119" name="Text Placeholder 33"/>
          <p:cNvSpPr>
            <a:spLocks noGrp="1"/>
          </p:cNvSpPr>
          <p:nvPr>
            <p:ph type="body" sz="quarter" idx="36" hasCustomPrompt="1"/>
          </p:nvPr>
        </p:nvSpPr>
        <p:spPr>
          <a:xfrm>
            <a:off x="609601" y="4336334"/>
            <a:ext cx="1996016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120" name="Text Placeholder 33"/>
          <p:cNvSpPr>
            <a:spLocks noGrp="1"/>
          </p:cNvSpPr>
          <p:nvPr>
            <p:ph type="body" sz="quarter" idx="37" hasCustomPrompt="1"/>
          </p:nvPr>
        </p:nvSpPr>
        <p:spPr>
          <a:xfrm>
            <a:off x="2853796" y="4336334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121" name="Text Placeholder 33"/>
          <p:cNvSpPr>
            <a:spLocks noGrp="1"/>
          </p:cNvSpPr>
          <p:nvPr>
            <p:ph type="body" sz="quarter" idx="38" hasCustomPrompt="1"/>
          </p:nvPr>
        </p:nvSpPr>
        <p:spPr>
          <a:xfrm>
            <a:off x="5097993" y="4336334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122" name="Text Placeholder 33"/>
          <p:cNvSpPr>
            <a:spLocks noGrp="1"/>
          </p:cNvSpPr>
          <p:nvPr>
            <p:ph type="body" sz="quarter" idx="39" hasCustomPrompt="1"/>
          </p:nvPr>
        </p:nvSpPr>
        <p:spPr>
          <a:xfrm>
            <a:off x="7342189" y="4336334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  <p:sp>
        <p:nvSpPr>
          <p:cNvPr id="123" name="Text Placeholder 33"/>
          <p:cNvSpPr>
            <a:spLocks noGrp="1"/>
          </p:cNvSpPr>
          <p:nvPr>
            <p:ph type="body" sz="quarter" idx="40" hasCustomPrompt="1"/>
          </p:nvPr>
        </p:nvSpPr>
        <p:spPr>
          <a:xfrm>
            <a:off x="9586383" y="4336334"/>
            <a:ext cx="1996017" cy="2954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SzTx/>
              <a:buFontTx/>
              <a:buNone/>
              <a:defRPr sz="1600">
                <a:solidFill>
                  <a:srgbClr val="FEFAC9"/>
                </a:solidFill>
              </a:defRPr>
            </a:lvl1pPr>
          </a:lstStyle>
          <a:p>
            <a:r>
              <a:t>Insert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33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134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do Título</a:t>
            </a:r>
          </a:p>
        </p:txBody>
      </p:sp>
      <p:sp>
        <p:nvSpPr>
          <p:cNvPr id="135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5105436" y="685800"/>
            <a:ext cx="6476964" cy="54927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735016" y="6407150"/>
            <a:ext cx="8985051" cy="450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1pPr>
          </a:lstStyle>
          <a:p>
            <a:r>
              <a:t>Click to insert attribution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 +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46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147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do Título</a:t>
            </a:r>
          </a:p>
        </p:txBody>
      </p:sp>
      <p:sp>
        <p:nvSpPr>
          <p:cNvPr id="148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5105436" y="685800"/>
            <a:ext cx="6476964" cy="54927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4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735016" y="6407150"/>
            <a:ext cx="8985051" cy="450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1pPr>
          </a:lstStyle>
          <a:p>
            <a:r>
              <a:t>Click to insert attribution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7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59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160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do Título</a:t>
            </a:r>
          </a:p>
        </p:txBody>
      </p:sp>
      <p:sp>
        <p:nvSpPr>
          <p:cNvPr id="161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5103448" y="3429000"/>
            <a:ext cx="6478954" cy="27495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6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735016" y="6407150"/>
            <a:ext cx="8985051" cy="450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1pPr>
          </a:lstStyle>
          <a:p>
            <a:r>
              <a:t>Click to insert attribution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72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173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do Título</a:t>
            </a:r>
          </a:p>
        </p:txBody>
      </p:sp>
      <p:sp>
        <p:nvSpPr>
          <p:cNvPr id="174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5103448" y="685800"/>
            <a:ext cx="3095674" cy="54927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75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735016" y="6407150"/>
            <a:ext cx="8985051" cy="450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1pPr>
          </a:lstStyle>
          <a:p>
            <a:r>
              <a:t>Click to insert attribution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185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sp>
        <p:nvSpPr>
          <p:cNvPr id="186" name="Texto do Título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242736" cy="12280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Texto do Título</a:t>
            </a:r>
          </a:p>
        </p:txBody>
      </p:sp>
      <p:sp>
        <p:nvSpPr>
          <p:cNvPr id="187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5103448" y="685800"/>
            <a:ext cx="3095674" cy="54927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88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735016" y="6407150"/>
            <a:ext cx="8985051" cy="4508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5000"/>
              </a:lnSpc>
              <a:buSzTx/>
              <a:buFontTx/>
              <a:buNone/>
              <a:defRPr sz="800" i="0">
                <a:solidFill>
                  <a:srgbClr val="FEFAC9"/>
                </a:solidFill>
                <a:latin typeface="+mn-lt"/>
                <a:ea typeface="+mn-ea"/>
                <a:cs typeface="+mn-cs"/>
                <a:sym typeface="Microsoft New Tai Lue"/>
              </a:defRPr>
            </a:lvl1pPr>
          </a:lstStyle>
          <a:p>
            <a:r>
              <a:t>Click to insert attribution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68"/>
          <p:cNvSpPr/>
          <p:nvPr/>
        </p:nvSpPr>
        <p:spPr>
          <a:xfrm>
            <a:off x="609600" y="460056"/>
            <a:ext cx="4242736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traight Connector 73"/>
          <p:cNvSpPr/>
          <p:nvPr/>
        </p:nvSpPr>
        <p:spPr>
          <a:xfrm>
            <a:off x="5105436" y="460056"/>
            <a:ext cx="6476964" cy="1"/>
          </a:xfrm>
          <a:prstGeom prst="line">
            <a:avLst/>
          </a:prstGeom>
          <a:ln w="12700">
            <a:solidFill>
              <a:srgbClr val="444D26"/>
            </a:solidFill>
            <a:bevel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1455399" y="639771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  <p:sp>
        <p:nvSpPr>
          <p:cNvPr id="5" name="TextBox 116"/>
          <p:cNvSpPr txBox="1"/>
          <p:nvPr/>
        </p:nvSpPr>
        <p:spPr>
          <a:xfrm>
            <a:off x="11014246" y="6397716"/>
            <a:ext cx="127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sz="800">
                <a:solidFill>
                  <a:srgbClr val="FEFAC9"/>
                </a:solidFill>
              </a:defRPr>
            </a:lvl1pPr>
          </a:lstStyle>
          <a:p>
            <a:r>
              <a:t>|</a:t>
            </a:r>
          </a:p>
        </p:txBody>
      </p:sp>
      <p:grpSp>
        <p:nvGrpSpPr>
          <p:cNvPr id="31" name="Group 3"/>
          <p:cNvGrpSpPr/>
          <p:nvPr/>
        </p:nvGrpSpPr>
        <p:grpSpPr>
          <a:xfrm>
            <a:off x="-1" y="0"/>
            <a:ext cx="12192001" cy="6858000"/>
            <a:chOff x="0" y="0"/>
            <a:chExt cx="12192000" cy="6858000"/>
          </a:xfrm>
        </p:grpSpPr>
        <p:sp>
          <p:nvSpPr>
            <p:cNvPr id="6" name="Straight Connector 48"/>
            <p:cNvSpPr/>
            <p:nvPr/>
          </p:nvSpPr>
          <p:spPr>
            <a:xfrm flipH="1">
              <a:off x="609600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Straight Connector 49"/>
            <p:cNvSpPr/>
            <p:nvPr/>
          </p:nvSpPr>
          <p:spPr>
            <a:xfrm flipH="1">
              <a:off x="11582399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Straight Connector 80"/>
            <p:cNvSpPr/>
            <p:nvPr/>
          </p:nvSpPr>
          <p:spPr>
            <a:xfrm flipH="1">
              <a:off x="1484968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Straight Connector 81"/>
            <p:cNvSpPr/>
            <p:nvPr/>
          </p:nvSpPr>
          <p:spPr>
            <a:xfrm flipH="1">
              <a:off x="1734162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Straight Connector 78"/>
            <p:cNvSpPr/>
            <p:nvPr/>
          </p:nvSpPr>
          <p:spPr>
            <a:xfrm flipH="1">
              <a:off x="2605861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Straight Connector 79"/>
            <p:cNvSpPr/>
            <p:nvPr/>
          </p:nvSpPr>
          <p:spPr>
            <a:xfrm flipH="1">
              <a:off x="2857400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Straight Connector 76"/>
            <p:cNvSpPr/>
            <p:nvPr/>
          </p:nvSpPr>
          <p:spPr>
            <a:xfrm flipH="1">
              <a:off x="3729098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Straight Connector 77"/>
            <p:cNvSpPr/>
            <p:nvPr/>
          </p:nvSpPr>
          <p:spPr>
            <a:xfrm flipH="1">
              <a:off x="3987670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Straight Connector 74"/>
            <p:cNvSpPr/>
            <p:nvPr/>
          </p:nvSpPr>
          <p:spPr>
            <a:xfrm flipH="1">
              <a:off x="4852335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Straight Connector 75"/>
            <p:cNvSpPr/>
            <p:nvPr/>
          </p:nvSpPr>
          <p:spPr>
            <a:xfrm flipH="1">
              <a:off x="5105437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" name="Straight Connector 72"/>
            <p:cNvSpPr/>
            <p:nvPr/>
          </p:nvSpPr>
          <p:spPr>
            <a:xfrm flipH="1">
              <a:off x="5971665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Straight Connector 73"/>
            <p:cNvSpPr/>
            <p:nvPr/>
          </p:nvSpPr>
          <p:spPr>
            <a:xfrm flipH="1">
              <a:off x="6227111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Straight Connector 70"/>
            <p:cNvSpPr/>
            <p:nvPr/>
          </p:nvSpPr>
          <p:spPr>
            <a:xfrm flipH="1">
              <a:off x="7098810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Straight Connector 71"/>
            <p:cNvSpPr/>
            <p:nvPr/>
          </p:nvSpPr>
          <p:spPr>
            <a:xfrm flipH="1">
              <a:off x="7350349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" name="Straight Connector 68"/>
            <p:cNvSpPr/>
            <p:nvPr/>
          </p:nvSpPr>
          <p:spPr>
            <a:xfrm flipH="1">
              <a:off x="8222047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" name="Straight Connector 69"/>
            <p:cNvSpPr/>
            <p:nvPr/>
          </p:nvSpPr>
          <p:spPr>
            <a:xfrm flipH="1">
              <a:off x="8473586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" name="Straight Connector 66"/>
            <p:cNvSpPr/>
            <p:nvPr/>
          </p:nvSpPr>
          <p:spPr>
            <a:xfrm flipH="1">
              <a:off x="9345285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traight Connector 67"/>
            <p:cNvSpPr/>
            <p:nvPr/>
          </p:nvSpPr>
          <p:spPr>
            <a:xfrm flipH="1">
              <a:off x="9596823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Straight Connector 64"/>
            <p:cNvSpPr/>
            <p:nvPr/>
          </p:nvSpPr>
          <p:spPr>
            <a:xfrm flipH="1">
              <a:off x="10468522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Straight Connector 65"/>
            <p:cNvSpPr/>
            <p:nvPr/>
          </p:nvSpPr>
          <p:spPr>
            <a:xfrm flipH="1">
              <a:off x="10720065" y="0"/>
              <a:ext cx="1" cy="685800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Straight Connector 59"/>
            <p:cNvSpPr/>
            <p:nvPr/>
          </p:nvSpPr>
          <p:spPr>
            <a:xfrm>
              <a:off x="0" y="457199"/>
              <a:ext cx="12192000" cy="1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Straight Connector 60"/>
            <p:cNvSpPr/>
            <p:nvPr/>
          </p:nvSpPr>
          <p:spPr>
            <a:xfrm>
              <a:off x="0" y="685799"/>
              <a:ext cx="12192000" cy="1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Straight Connector 62"/>
            <p:cNvSpPr/>
            <p:nvPr/>
          </p:nvSpPr>
          <p:spPr>
            <a:xfrm>
              <a:off x="0" y="6178550"/>
              <a:ext cx="12192000" cy="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Straight Connector 63"/>
            <p:cNvSpPr/>
            <p:nvPr/>
          </p:nvSpPr>
          <p:spPr>
            <a:xfrm>
              <a:off x="0" y="6407150"/>
              <a:ext cx="12192000" cy="0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Straight Connector 82"/>
            <p:cNvSpPr/>
            <p:nvPr/>
          </p:nvSpPr>
          <p:spPr>
            <a:xfrm flipH="1" flipV="1">
              <a:off x="-1" y="3428999"/>
              <a:ext cx="12192001" cy="2"/>
            </a:xfrm>
            <a:prstGeom prst="line">
              <a:avLst/>
            </a:prstGeom>
            <a:noFill/>
            <a:ln w="9525" cap="flat">
              <a:solidFill>
                <a:srgbClr val="FF0066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" name="Texto do Título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Texto do Título</a:t>
            </a:r>
          </a:p>
        </p:txBody>
      </p:sp>
      <p:sp>
        <p:nvSpPr>
          <p:cNvPr id="3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med"/>
  <p:txStyles>
    <p:titleStyle>
      <a:lvl1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-150" baseline="0">
          <a:solidFill>
            <a:srgbClr val="444D26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-150" baseline="0">
          <a:solidFill>
            <a:srgbClr val="444D2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-150" baseline="0">
          <a:solidFill>
            <a:srgbClr val="444D2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-150" baseline="0">
          <a:solidFill>
            <a:srgbClr val="444D2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-150" baseline="0">
          <a:solidFill>
            <a:srgbClr val="444D26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-150" baseline="0">
          <a:solidFill>
            <a:srgbClr val="444D26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-150" baseline="0">
          <a:solidFill>
            <a:srgbClr val="444D26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-150" baseline="0">
          <a:solidFill>
            <a:srgbClr val="444D26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-150" baseline="0">
          <a:solidFill>
            <a:srgbClr val="444D2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2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​"/>
        <a:tabLst/>
        <a:defRPr sz="1500" b="0" i="1" u="none" strike="noStrike" cap="none" spc="0" baseline="0">
          <a:solidFill>
            <a:schemeClr val="accent1"/>
          </a:soli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914400" rtl="0" latinLnBrk="0">
        <a:lnSpc>
          <a:spcPct val="12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​"/>
        <a:tabLst/>
        <a:defRPr sz="1500" b="0" i="1" u="none" strike="noStrike" cap="none" spc="0" baseline="0">
          <a:solidFill>
            <a:schemeClr val="accent1"/>
          </a:soli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914400" rtl="0" latinLnBrk="0">
        <a:lnSpc>
          <a:spcPct val="12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​"/>
        <a:tabLst/>
        <a:defRPr sz="1500" b="0" i="1" u="none" strike="noStrike" cap="none" spc="0" baseline="0">
          <a:solidFill>
            <a:schemeClr val="accent1"/>
          </a:soli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914400" rtl="0" latinLnBrk="0">
        <a:lnSpc>
          <a:spcPct val="12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​"/>
        <a:tabLst/>
        <a:defRPr sz="1500" b="0" i="1" u="none" strike="noStrike" cap="none" spc="0" baseline="0">
          <a:solidFill>
            <a:schemeClr val="accent1"/>
          </a:solidFill>
          <a:uFillTx/>
          <a:latin typeface="Corbel"/>
          <a:ea typeface="Corbel"/>
          <a:cs typeface="Corbel"/>
          <a:sym typeface="Corbel"/>
        </a:defRPr>
      </a:lvl4pPr>
      <a:lvl5pPr marL="233795" marR="0" indent="-233795" algn="l" defTabSz="914400" rtl="0" latinLnBrk="0">
        <a:lnSpc>
          <a:spcPct val="12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sz="1500" b="0" i="1" u="none" strike="noStrike" cap="none" spc="0" baseline="0">
          <a:solidFill>
            <a:schemeClr val="accent1"/>
          </a:solidFill>
          <a:uFillTx/>
          <a:latin typeface="Corbel"/>
          <a:ea typeface="Corbel"/>
          <a:cs typeface="Corbel"/>
          <a:sym typeface="Corbel"/>
        </a:defRPr>
      </a:lvl5pPr>
      <a:lvl6pPr marL="407410" marR="0" indent="-235960" algn="l" defTabSz="914400" rtl="0" latinLnBrk="0">
        <a:lnSpc>
          <a:spcPct val="12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sz="1500" b="0" i="1" u="none" strike="noStrike" cap="none" spc="0" baseline="0">
          <a:solidFill>
            <a:schemeClr val="accent1"/>
          </a:soli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914400" rtl="0" latinLnBrk="0">
        <a:lnSpc>
          <a:spcPct val="12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​"/>
        <a:tabLst/>
        <a:defRPr sz="1500" b="0" i="1" u="none" strike="noStrike" cap="none" spc="0" baseline="0">
          <a:solidFill>
            <a:schemeClr val="accent1"/>
          </a:solidFill>
          <a:uFillTx/>
          <a:latin typeface="Corbel"/>
          <a:ea typeface="Corbel"/>
          <a:cs typeface="Corbel"/>
          <a:sym typeface="Corbel"/>
        </a:defRPr>
      </a:lvl7pPr>
      <a:lvl8pPr marL="233795" marR="0" indent="-233795" algn="l" defTabSz="914400" rtl="0" latinLnBrk="0">
        <a:lnSpc>
          <a:spcPct val="12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sz="1500" b="0" i="1" u="none" strike="noStrike" cap="none" spc="0" baseline="0">
          <a:solidFill>
            <a:schemeClr val="accent1"/>
          </a:solidFill>
          <a:uFillTx/>
          <a:latin typeface="Corbel"/>
          <a:ea typeface="Corbel"/>
          <a:cs typeface="Corbel"/>
          <a:sym typeface="Corbel"/>
        </a:defRPr>
      </a:lvl8pPr>
      <a:lvl9pPr marL="407410" marR="0" indent="-235960" algn="l" defTabSz="914400" rtl="0" latinLnBrk="0">
        <a:lnSpc>
          <a:spcPct val="120000"/>
        </a:lnSpc>
        <a:spcBef>
          <a:spcPts val="1200"/>
        </a:spcBef>
        <a:spcAft>
          <a:spcPts val="0"/>
        </a:spcAft>
        <a:buClrTx/>
        <a:buSzPct val="100000"/>
        <a:buFont typeface="Arial"/>
        <a:buChar char="•"/>
        <a:tabLst/>
        <a:defRPr sz="1500" b="0" i="1" u="none" strike="noStrike" cap="none" spc="0" baseline="0">
          <a:solidFill>
            <a:schemeClr val="accent1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icrosoft New Tai L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4"/>
          <p:cNvSpPr txBox="1">
            <a:spLocks noGrp="1"/>
          </p:cNvSpPr>
          <p:nvPr>
            <p:ph type="title"/>
          </p:nvPr>
        </p:nvSpPr>
        <p:spPr>
          <a:xfrm>
            <a:off x="609599" y="3437437"/>
            <a:ext cx="8576603" cy="1764298"/>
          </a:xfrm>
          <a:prstGeom prst="rect">
            <a:avLst/>
          </a:prstGeom>
        </p:spPr>
        <p:txBody>
          <a:bodyPr/>
          <a:lstStyle>
            <a:lvl1pPr>
              <a:defRPr sz="6000" cap="none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 err="1"/>
              <a:t>Sistemas</a:t>
            </a:r>
            <a:r>
              <a:t> de Informação em Saúde</a:t>
            </a:r>
          </a:p>
        </p:txBody>
      </p:sp>
      <p:sp>
        <p:nvSpPr>
          <p:cNvPr id="326" name="Text Placeholder 5"/>
          <p:cNvSpPr txBox="1">
            <a:spLocks noGrp="1"/>
          </p:cNvSpPr>
          <p:nvPr>
            <p:ph type="body" sz="quarter" idx="1"/>
          </p:nvPr>
        </p:nvSpPr>
        <p:spPr>
          <a:xfrm>
            <a:off x="8509075" y="5181598"/>
            <a:ext cx="3013169" cy="1022352"/>
          </a:xfrm>
          <a:prstGeom prst="rect">
            <a:avLst/>
          </a:prstGeom>
        </p:spPr>
        <p:txBody>
          <a:bodyPr/>
          <a:lstStyle/>
          <a:p>
            <a:pPr algn="r">
              <a:spcBef>
                <a:spcPts val="0"/>
              </a:spcBef>
              <a:defRPr sz="1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André Castro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algn="r">
              <a:spcBef>
                <a:spcPts val="0"/>
              </a:spcBef>
              <a:defRPr sz="1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Felipe Freitas</a:t>
            </a:r>
            <a:endParaRPr>
              <a:latin typeface="Corbel"/>
              <a:ea typeface="Corbel"/>
              <a:cs typeface="Corbel"/>
              <a:sym typeface="Corbel"/>
            </a:endParaRPr>
          </a:p>
          <a:p>
            <a:pPr algn="r">
              <a:spcBef>
                <a:spcPts val="0"/>
              </a:spcBef>
              <a:defRPr sz="16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Camile de Moraes</a:t>
            </a:r>
          </a:p>
        </p:txBody>
      </p:sp>
      <p:sp>
        <p:nvSpPr>
          <p:cNvPr id="327" name="Retângulo 3"/>
          <p:cNvSpPr txBox="1"/>
          <p:nvPr/>
        </p:nvSpPr>
        <p:spPr>
          <a:xfrm>
            <a:off x="655320" y="2133976"/>
            <a:ext cx="8485163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  <a:r>
              <a:t>Curso</a:t>
            </a:r>
          </a:p>
          <a:p>
            <a:pPr>
              <a:defRPr sz="2800" b="1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pPr>
            <a:r>
              <a:t>Análise de Dados de Saúde e Clima: Estatísticas para Políticas Públicas</a:t>
            </a:r>
          </a:p>
        </p:txBody>
      </p:sp>
      <p:sp>
        <p:nvSpPr>
          <p:cNvPr id="328" name="Freeform 6"/>
          <p:cNvSpPr/>
          <p:nvPr/>
        </p:nvSpPr>
        <p:spPr>
          <a:xfrm>
            <a:off x="609601" y="321712"/>
            <a:ext cx="1159041" cy="110911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29" name="Imagem 26" descr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68" y="442725"/>
            <a:ext cx="7050448" cy="867092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Retângulo 27"/>
          <p:cNvSpPr txBox="1"/>
          <p:nvPr/>
        </p:nvSpPr>
        <p:spPr>
          <a:xfrm>
            <a:off x="655318" y="5274092"/>
            <a:ext cx="3828156" cy="306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600"/>
              </a:lnSpc>
              <a:defRPr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r>
              <a:t>Módulo 1: Alinhamento – 05/08/2024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92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/>
              <a:t>Informação</a:t>
            </a:r>
          </a:p>
        </p:txBody>
      </p:sp>
      <p:sp>
        <p:nvSpPr>
          <p:cNvPr id="393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5103448" y="685800"/>
            <a:ext cx="6513787" cy="5175070"/>
          </a:xfrm>
          <a:prstGeom prst="rect">
            <a:avLst/>
          </a:prstGeom>
        </p:spPr>
        <p:txBody>
          <a:bodyPr/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Informação </a:t>
            </a:r>
            <a:r>
              <a:rPr b="1">
                <a:solidFill>
                  <a:srgbClr val="2890C0"/>
                </a:solidFill>
              </a:rPr>
              <a:t>não é o objetivo</a:t>
            </a:r>
            <a:r>
              <a:t>! É um suporte para as melhores decisões no planejamento, implantação e avaliação de políticas públicas, programas e serviços, incluindo o uso da informação para compreensão de aspectos epidemiológicos de uma população</a:t>
            </a:r>
          </a:p>
        </p:txBody>
      </p:sp>
      <p:grpSp>
        <p:nvGrpSpPr>
          <p:cNvPr id="399" name="Agrupar 42"/>
          <p:cNvGrpSpPr/>
          <p:nvPr/>
        </p:nvGrpSpPr>
        <p:grpSpPr>
          <a:xfrm>
            <a:off x="609599" y="2776971"/>
            <a:ext cx="4270905" cy="1356314"/>
            <a:chOff x="0" y="0"/>
            <a:chExt cx="4270903" cy="1356313"/>
          </a:xfrm>
        </p:grpSpPr>
        <p:pic>
          <p:nvPicPr>
            <p:cNvPr id="394" name="Imagem 43" descr="Imagem 43"/>
            <p:cNvPicPr>
              <a:picLocks noChangeAspect="1"/>
            </p:cNvPicPr>
            <p:nvPr/>
          </p:nvPicPr>
          <p:blipFill>
            <a:blip r:embed="rId2"/>
            <a:srcRect l="17667" t="10986" r="21317" b="22976"/>
            <a:stretch>
              <a:fillRect/>
            </a:stretch>
          </p:blipFill>
          <p:spPr>
            <a:xfrm>
              <a:off x="3295543" y="150351"/>
              <a:ext cx="975361" cy="1055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5" name="Imagem 44" descr="Imagem 44"/>
            <p:cNvPicPr>
              <a:picLocks noChangeAspect="1"/>
            </p:cNvPicPr>
            <p:nvPr/>
          </p:nvPicPr>
          <p:blipFill>
            <a:blip r:embed="rId3"/>
            <a:srcRect l="14395" t="858" r="16092" b="16499"/>
            <a:stretch>
              <a:fillRect/>
            </a:stretch>
          </p:blipFill>
          <p:spPr>
            <a:xfrm>
              <a:off x="1455066" y="-1"/>
              <a:ext cx="1140825" cy="13563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6" name="Imagem 45" descr="Imagem 45"/>
            <p:cNvPicPr>
              <a:picLocks noChangeAspect="1"/>
            </p:cNvPicPr>
            <p:nvPr/>
          </p:nvPicPr>
          <p:blipFill>
            <a:blip r:embed="rId4"/>
            <a:srcRect l="29958" r="29493" b="15340"/>
            <a:stretch>
              <a:fillRect/>
            </a:stretch>
          </p:blipFill>
          <p:spPr>
            <a:xfrm>
              <a:off x="-1" y="107744"/>
              <a:ext cx="546411" cy="1140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Conector de Seta Reta 46"/>
            <p:cNvSpPr/>
            <p:nvPr/>
          </p:nvSpPr>
          <p:spPr>
            <a:xfrm>
              <a:off x="546409" y="678157"/>
              <a:ext cx="908658" cy="1"/>
            </a:xfrm>
            <a:prstGeom prst="line">
              <a:avLst/>
            </a:prstGeom>
            <a:noFill/>
            <a:ln w="57150" cap="flat">
              <a:solidFill>
                <a:srgbClr val="E3BECA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8" name="Conector de Seta Reta 47"/>
            <p:cNvSpPr/>
            <p:nvPr/>
          </p:nvSpPr>
          <p:spPr>
            <a:xfrm>
              <a:off x="2595890" y="678157"/>
              <a:ext cx="699653" cy="1"/>
            </a:xfrm>
            <a:prstGeom prst="line">
              <a:avLst/>
            </a:prstGeom>
            <a:noFill/>
            <a:ln w="57150" cap="flat">
              <a:solidFill>
                <a:srgbClr val="E3BECA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402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t>Informação</a:t>
            </a:r>
          </a:p>
        </p:txBody>
      </p:sp>
      <p:sp>
        <p:nvSpPr>
          <p:cNvPr id="403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5103448" y="685800"/>
            <a:ext cx="6513787" cy="5175070"/>
          </a:xfrm>
          <a:prstGeom prst="rect">
            <a:avLst/>
          </a:prstGeom>
        </p:spPr>
        <p:txBody>
          <a:bodyPr/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Informação</a:t>
            </a:r>
            <a:r>
              <a:rPr b="0"/>
              <a:t> </a:t>
            </a:r>
            <a:r>
              <a:rPr b="0">
                <a:latin typeface="Wingdings 3"/>
                <a:ea typeface="Wingdings 3"/>
                <a:cs typeface="Wingdings 3"/>
                <a:sym typeface="Wingdings 3"/>
              </a:rPr>
              <a:t></a:t>
            </a:r>
            <a:r>
              <a:rPr b="0"/>
              <a:t> </a:t>
            </a:r>
            <a:r>
              <a:rPr>
                <a:solidFill>
                  <a:srgbClr val="2890C0"/>
                </a:solidFill>
              </a:rPr>
              <a:t>válida</a:t>
            </a:r>
            <a:r>
              <a:rPr b="0"/>
              <a:t> enquanto for </a:t>
            </a:r>
            <a:r>
              <a:rPr>
                <a:solidFill>
                  <a:srgbClr val="2890C0"/>
                </a:solidFill>
              </a:rPr>
              <a:t>útil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Utilidade</a:t>
            </a:r>
            <a:r>
              <a:rPr b="0"/>
              <a:t> </a:t>
            </a:r>
            <a:r>
              <a:rPr b="0">
                <a:latin typeface="Wingdings 3"/>
                <a:ea typeface="Wingdings 3"/>
                <a:cs typeface="Wingdings 3"/>
                <a:sym typeface="Wingdings 3"/>
              </a:rPr>
              <a:t> </a:t>
            </a:r>
            <a:r>
              <a:rPr b="0"/>
              <a:t>principal critério a determinar o seu valor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984250"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maioria das informações perde valor rapidamente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984250"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ctr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Importante considerar a validade das informações já na sua produção. A demora, para finalizar e divulgar, faz com que as informações cheguem aos interessados desatualizadas e por vezes sem utilidade</a:t>
            </a:r>
          </a:p>
        </p:txBody>
      </p:sp>
      <p:graphicFrame>
        <p:nvGraphicFramePr>
          <p:cNvPr id="404" name="Table 9"/>
          <p:cNvGraphicFramePr/>
          <p:nvPr/>
        </p:nvGraphicFramePr>
        <p:xfrm>
          <a:off x="905691" y="5402579"/>
          <a:ext cx="3384369" cy="777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Informação e conhecimento</a:t>
                      </a:r>
                    </a:p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É possível ter conhecimento sem que isso signifique a posse de informações.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08" name="Agrupar 5"/>
          <p:cNvGrpSpPr/>
          <p:nvPr/>
        </p:nvGrpSpPr>
        <p:grpSpPr>
          <a:xfrm>
            <a:off x="609599" y="2840296"/>
            <a:ext cx="2587184" cy="1203744"/>
            <a:chOff x="0" y="0"/>
            <a:chExt cx="2587182" cy="1203742"/>
          </a:xfrm>
        </p:grpSpPr>
        <p:pic>
          <p:nvPicPr>
            <p:cNvPr id="405" name="Imagem 45" descr="Imagem 45"/>
            <p:cNvPicPr>
              <a:picLocks noChangeAspect="1"/>
            </p:cNvPicPr>
            <p:nvPr/>
          </p:nvPicPr>
          <p:blipFill>
            <a:blip r:embed="rId2"/>
            <a:srcRect l="29958" r="29493" b="15340"/>
            <a:stretch>
              <a:fillRect/>
            </a:stretch>
          </p:blipFill>
          <p:spPr>
            <a:xfrm>
              <a:off x="-1" y="31460"/>
              <a:ext cx="546411" cy="11408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6" name="Conector de Seta Reta 46"/>
            <p:cNvSpPr/>
            <p:nvPr/>
          </p:nvSpPr>
          <p:spPr>
            <a:xfrm flipV="1">
              <a:off x="546409" y="601872"/>
              <a:ext cx="908658" cy="2"/>
            </a:xfrm>
            <a:prstGeom prst="line">
              <a:avLst/>
            </a:prstGeom>
            <a:noFill/>
            <a:ln w="57150" cap="flat">
              <a:solidFill>
                <a:srgbClr val="E3BECA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pic>
          <p:nvPicPr>
            <p:cNvPr id="407" name="Imagem 1" descr="Imagem 1"/>
            <p:cNvPicPr>
              <a:picLocks noChangeAspect="1"/>
            </p:cNvPicPr>
            <p:nvPr/>
          </p:nvPicPr>
          <p:blipFill>
            <a:blip r:embed="rId3"/>
            <a:srcRect l="13682" t="4572" r="14064" b="18603"/>
            <a:stretch>
              <a:fillRect/>
            </a:stretch>
          </p:blipFill>
          <p:spPr>
            <a:xfrm>
              <a:off x="1455067" y="-1"/>
              <a:ext cx="1132116" cy="12037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11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t>Informação</a:t>
            </a:r>
          </a:p>
        </p:txBody>
      </p:sp>
      <p:sp>
        <p:nvSpPr>
          <p:cNvPr id="412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5103448" y="685800"/>
            <a:ext cx="6513787" cy="5175070"/>
          </a:xfrm>
          <a:prstGeom prst="rect">
            <a:avLst/>
          </a:prstGeom>
        </p:spPr>
        <p:txBody>
          <a:bodyPr/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Ao juntarmos Informações, instrumentos e pessoas e a partir de experiências prévias, do acúmulo de informações e vivências anteriores, temos como resultado o </a:t>
            </a:r>
            <a:r>
              <a:rPr b="1">
                <a:solidFill>
                  <a:srgbClr val="2890C0"/>
                </a:solidFill>
              </a:rPr>
              <a:t>conhecimento</a:t>
            </a: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Embora  conhecimento possa ser descrito por informações, ele não é passível de representações, não sendo possível falar em “base de conhecimento” em um computador por exemplo, nesse caso trata-se de um </a:t>
            </a:r>
            <a:r>
              <a:rPr b="1">
                <a:solidFill>
                  <a:srgbClr val="2890C0"/>
                </a:solidFill>
              </a:rPr>
              <a:t>banco de dados</a:t>
            </a:r>
          </a:p>
        </p:txBody>
      </p:sp>
      <p:graphicFrame>
        <p:nvGraphicFramePr>
          <p:cNvPr id="413" name="Table 9"/>
          <p:cNvGraphicFramePr/>
          <p:nvPr/>
        </p:nvGraphicFramePr>
        <p:xfrm>
          <a:off x="905691" y="5402579"/>
          <a:ext cx="3384369" cy="777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Informação e conhecimento</a:t>
                      </a:r>
                    </a:p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É possível ter conhecimento sem que isso signifique a posse de informações.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16" name="Imagem 28" descr="Imagem 28"/>
          <p:cNvPicPr>
            <a:picLocks noChangeAspect="1"/>
          </p:cNvPicPr>
          <p:nvPr/>
        </p:nvPicPr>
        <p:blipFill>
          <a:blip r:embed="rId2"/>
          <a:srcRect l="13476" t="9979" r="24591" b="23829"/>
          <a:stretch>
            <a:fillRect/>
          </a:stretch>
        </p:blipFill>
        <p:spPr>
          <a:xfrm>
            <a:off x="1928207" y="2438935"/>
            <a:ext cx="1248251" cy="1334069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Conector em Curva 38"/>
          <p:cNvSpPr/>
          <p:nvPr/>
        </p:nvSpPr>
        <p:spPr>
          <a:xfrm>
            <a:off x="1134264" y="1732232"/>
            <a:ext cx="1257909" cy="1556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7150">
            <a:solidFill>
              <a:srgbClr val="E3BECA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422" name="Conector em Curva 41"/>
          <p:cNvSpPr/>
          <p:nvPr/>
        </p:nvSpPr>
        <p:spPr>
          <a:xfrm>
            <a:off x="1134264" y="3888834"/>
            <a:ext cx="2772000" cy="142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E3BECA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423" name="Conector em Curva 43"/>
          <p:cNvSpPr/>
          <p:nvPr/>
        </p:nvSpPr>
        <p:spPr>
          <a:xfrm>
            <a:off x="2818781" y="1722350"/>
            <a:ext cx="1242704" cy="1621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7150">
            <a:solidFill>
              <a:srgbClr val="E3BECA"/>
            </a:solidFill>
          </a:ln>
        </p:spPr>
        <p:txBody>
          <a:bodyPr/>
          <a:lstStyle/>
          <a:p>
            <a:endParaRPr/>
          </a:p>
        </p:txBody>
      </p:sp>
      <p:pic>
        <p:nvPicPr>
          <p:cNvPr id="417" name="Imagem 29" descr="Imagem 29"/>
          <p:cNvPicPr>
            <a:picLocks noChangeAspect="1"/>
          </p:cNvPicPr>
          <p:nvPr/>
        </p:nvPicPr>
        <p:blipFill>
          <a:blip r:embed="rId3"/>
          <a:srcRect l="14498" t="10914" r="13998" b="24734"/>
          <a:stretch>
            <a:fillRect/>
          </a:stretch>
        </p:blipFill>
        <p:spPr>
          <a:xfrm>
            <a:off x="223677" y="3327110"/>
            <a:ext cx="1076000" cy="9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m 5" descr="Imagem 5"/>
          <p:cNvPicPr>
            <a:picLocks noChangeAspect="1"/>
          </p:cNvPicPr>
          <p:nvPr/>
        </p:nvPicPr>
        <p:blipFill>
          <a:blip r:embed="rId4"/>
          <a:srcRect l="11992" t="1184" r="11600" b="17184"/>
          <a:stretch>
            <a:fillRect/>
          </a:stretch>
        </p:blipFill>
        <p:spPr>
          <a:xfrm>
            <a:off x="3920430" y="3325536"/>
            <a:ext cx="906424" cy="96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Imagem 45" descr="Imagem 45"/>
          <p:cNvPicPr>
            <a:picLocks noChangeAspect="1"/>
          </p:cNvPicPr>
          <p:nvPr/>
        </p:nvPicPr>
        <p:blipFill>
          <a:blip r:embed="rId5"/>
          <a:srcRect l="29958" r="29493" b="15340"/>
          <a:stretch>
            <a:fillRect/>
          </a:stretch>
        </p:blipFill>
        <p:spPr>
          <a:xfrm>
            <a:off x="2324669" y="926097"/>
            <a:ext cx="546411" cy="1140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26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t>Sistema de Informação (SI)</a:t>
            </a:r>
          </a:p>
        </p:txBody>
      </p:sp>
      <p:sp>
        <p:nvSpPr>
          <p:cNvPr id="427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609600" y="1208314"/>
            <a:ext cx="3805647" cy="5492751"/>
          </a:xfrm>
          <a:prstGeom prst="rect">
            <a:avLst/>
          </a:prstGeom>
        </p:spPr>
        <p:txBody>
          <a:bodyPr/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Conjunto de elementos ou ferramentas interligados que atuam de modo articulado e harmônico para o alcance de seu objetivo: </a:t>
            </a:r>
            <a:r>
              <a:rPr b="1">
                <a:solidFill>
                  <a:srgbClr val="2890C0"/>
                </a:solidFill>
              </a:rPr>
              <a:t>geração de informações de qualidade para subsidiar decisões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Nenhum sistema pode fornecer informações de melhor qualidade que os </a:t>
            </a:r>
            <a:r>
              <a:rPr b="1">
                <a:solidFill>
                  <a:srgbClr val="2890C0"/>
                </a:solidFill>
              </a:rPr>
              <a:t>dados</a:t>
            </a:r>
            <a:r>
              <a:t> que o alimentam ou do processamento que tenha sido realizado. </a:t>
            </a:r>
          </a:p>
        </p:txBody>
      </p:sp>
      <p:graphicFrame>
        <p:nvGraphicFramePr>
          <p:cNvPr id="428" name="Table 9"/>
          <p:cNvGraphicFramePr/>
          <p:nvPr/>
        </p:nvGraphicFramePr>
        <p:xfrm>
          <a:off x="5034886" y="5115202"/>
          <a:ext cx="6573640" cy="381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57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Figura 1 – Etapas de um Sistema de Informação. Adaptado de Ceolo (2014)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9" name="Imagem 1" descr="Imagem 1"/>
          <p:cNvPicPr>
            <a:picLocks noChangeAspect="1"/>
          </p:cNvPicPr>
          <p:nvPr/>
        </p:nvPicPr>
        <p:blipFill>
          <a:blip r:embed="rId2"/>
          <a:srcRect l="1992"/>
          <a:stretch>
            <a:fillRect/>
          </a:stretch>
        </p:blipFill>
        <p:spPr>
          <a:xfrm>
            <a:off x="4934308" y="1913827"/>
            <a:ext cx="6674219" cy="2853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itle 5"/>
          <p:cNvSpPr txBox="1">
            <a:spLocks noGrp="1"/>
          </p:cNvSpPr>
          <p:nvPr>
            <p:ph type="title"/>
          </p:nvPr>
        </p:nvSpPr>
        <p:spPr>
          <a:xfrm>
            <a:off x="609600" y="3848101"/>
            <a:ext cx="6807200" cy="1695850"/>
          </a:xfrm>
          <a:prstGeom prst="rect">
            <a:avLst/>
          </a:prstGeom>
        </p:spPr>
        <p:txBody>
          <a:bodyPr/>
          <a:lstStyle>
            <a:lvl1pPr defTabSz="896111">
              <a:defRPr sz="5684" spc="-196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t>Sistema de informação em Saúde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34" name="Title 2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493848" cy="122802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04087">
              <a:defRPr sz="2156" spc="-154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pPr>
            <a:r>
              <a:rPr sz="3100" spc="-200" dirty="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rPr>
              <a:t>Sistema de Informação em Saúde</a:t>
            </a:r>
            <a:br>
              <a:rPr sz="3100" spc="-200" dirty="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rPr>
            </a:br>
            <a:br>
              <a:rPr sz="3100" spc="-200" dirty="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rPr>
            </a:br>
            <a:r>
              <a:rPr sz="2200" spc="-100" dirty="0" err="1">
                <a:solidFill>
                  <a:srgbClr val="4E75A3"/>
                </a:solidFill>
                <a:latin typeface="Candara"/>
                <a:ea typeface="Candara"/>
                <a:cs typeface="Candara"/>
              </a:rPr>
              <a:t>Classificação</a:t>
            </a:r>
            <a:br>
              <a:rPr sz="1540" spc="-154" dirty="0"/>
            </a:br>
            <a:br>
              <a:rPr sz="1540" spc="-154" dirty="0"/>
            </a:br>
            <a:endParaRPr sz="1540" spc="-154" dirty="0"/>
          </a:p>
        </p:txBody>
      </p:sp>
      <p:sp>
        <p:nvSpPr>
          <p:cNvPr id="435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5103448" y="685800"/>
            <a:ext cx="6361059" cy="5492750"/>
          </a:xfrm>
          <a:prstGeom prst="rect">
            <a:avLst/>
          </a:prstGeom>
        </p:spPr>
        <p:txBody>
          <a:bodyPr/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Epidemiológicos</a:t>
            </a:r>
            <a:r>
              <a:rPr b="0" dirty="0"/>
              <a:t> - </a:t>
            </a:r>
            <a:r>
              <a:rPr b="0" dirty="0" err="1"/>
              <a:t>utilizados</a:t>
            </a:r>
            <a:r>
              <a:rPr b="0" dirty="0"/>
              <a:t> </a:t>
            </a:r>
            <a:r>
              <a:rPr b="0" dirty="0" err="1"/>
              <a:t>na</a:t>
            </a:r>
            <a:r>
              <a:rPr b="0" dirty="0"/>
              <a:t> </a:t>
            </a:r>
            <a:r>
              <a:rPr b="0" dirty="0" err="1"/>
              <a:t>vigilância</a:t>
            </a:r>
            <a:r>
              <a:rPr b="0" dirty="0"/>
              <a:t> em </a:t>
            </a:r>
            <a:r>
              <a:rPr b="0" dirty="0" err="1"/>
              <a:t>saúde</a:t>
            </a:r>
            <a:r>
              <a:rPr b="0" dirty="0"/>
              <a:t>, </a:t>
            </a:r>
            <a:r>
              <a:rPr b="0" dirty="0" err="1"/>
              <a:t>monitoramento</a:t>
            </a:r>
            <a:r>
              <a:rPr b="0" dirty="0"/>
              <a:t>, </a:t>
            </a:r>
            <a:r>
              <a:rPr b="0" dirty="0" err="1"/>
              <a:t>pesquisa</a:t>
            </a:r>
            <a:r>
              <a:rPr b="0" dirty="0"/>
              <a:t> e </a:t>
            </a:r>
            <a:r>
              <a:rPr b="0" dirty="0" err="1"/>
              <a:t>incluem</a:t>
            </a:r>
            <a:r>
              <a:rPr b="0" dirty="0"/>
              <a:t> dados de </a:t>
            </a:r>
            <a:r>
              <a:rPr b="0" dirty="0" err="1"/>
              <a:t>notificação</a:t>
            </a:r>
            <a:r>
              <a:rPr b="0" dirty="0"/>
              <a:t> de </a:t>
            </a:r>
            <a:r>
              <a:rPr b="0" dirty="0" err="1"/>
              <a:t>doenças</a:t>
            </a:r>
            <a:r>
              <a:rPr b="0" dirty="0"/>
              <a:t>, </a:t>
            </a:r>
            <a:r>
              <a:rPr b="0" dirty="0" err="1"/>
              <a:t>inquéritos</a:t>
            </a:r>
            <a:r>
              <a:rPr b="0" dirty="0"/>
              <a:t> de </a:t>
            </a:r>
            <a:r>
              <a:rPr b="0" dirty="0" err="1"/>
              <a:t>saúde</a:t>
            </a:r>
            <a:r>
              <a:rPr b="0" dirty="0"/>
              <a:t>, </a:t>
            </a:r>
            <a:r>
              <a:rPr b="0" dirty="0" err="1"/>
              <a:t>monitoramento</a:t>
            </a:r>
            <a:r>
              <a:rPr b="0" dirty="0"/>
              <a:t> de </a:t>
            </a:r>
            <a:r>
              <a:rPr b="0" dirty="0" err="1"/>
              <a:t>surtos</a:t>
            </a:r>
            <a:r>
              <a:rPr b="0" dirty="0"/>
              <a:t>, dados de </a:t>
            </a:r>
            <a:r>
              <a:rPr b="0" dirty="0" err="1"/>
              <a:t>nascimento</a:t>
            </a:r>
            <a:r>
              <a:rPr b="0" dirty="0"/>
              <a:t> e </a:t>
            </a:r>
            <a:r>
              <a:rPr b="0" dirty="0" err="1"/>
              <a:t>morte</a:t>
            </a:r>
            <a:r>
              <a:rPr b="0" dirty="0"/>
              <a:t> (</a:t>
            </a:r>
            <a:r>
              <a:rPr b="0" dirty="0" err="1"/>
              <a:t>estatísticas</a:t>
            </a:r>
            <a:r>
              <a:rPr b="0" dirty="0"/>
              <a:t> </a:t>
            </a:r>
            <a:r>
              <a:rPr b="0" dirty="0" err="1"/>
              <a:t>vitais</a:t>
            </a:r>
            <a:r>
              <a:rPr b="0" dirty="0"/>
              <a:t>) e outros </a:t>
            </a:r>
            <a:endParaRPr sz="1100" dirty="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Clínicos</a:t>
            </a:r>
            <a:r>
              <a:rPr b="0" dirty="0"/>
              <a:t> - </a:t>
            </a:r>
            <a:r>
              <a:rPr b="0" dirty="0" err="1"/>
              <a:t>armazenam</a:t>
            </a:r>
            <a:r>
              <a:rPr b="0" dirty="0"/>
              <a:t> dados </a:t>
            </a:r>
            <a:r>
              <a:rPr b="0" dirty="0" err="1"/>
              <a:t>clínicos</a:t>
            </a:r>
            <a:r>
              <a:rPr b="0" dirty="0"/>
              <a:t>, a </a:t>
            </a:r>
            <a:r>
              <a:rPr b="0" dirty="0" err="1"/>
              <a:t>partir</a:t>
            </a:r>
            <a:r>
              <a:rPr b="0" dirty="0"/>
              <a:t> do </a:t>
            </a:r>
            <a:r>
              <a:rPr b="0" dirty="0" err="1"/>
              <a:t>atendimento</a:t>
            </a:r>
            <a:r>
              <a:rPr b="0" dirty="0"/>
              <a:t> do </a:t>
            </a:r>
            <a:r>
              <a:rPr b="0" dirty="0" err="1"/>
              <a:t>paciente</a:t>
            </a:r>
            <a:r>
              <a:rPr b="0" dirty="0"/>
              <a:t> </a:t>
            </a:r>
            <a:r>
              <a:rPr b="0" dirty="0" err="1"/>
              <a:t>nos</a:t>
            </a:r>
            <a:r>
              <a:rPr b="0" dirty="0"/>
              <a:t> </a:t>
            </a:r>
            <a:r>
              <a:rPr b="0" dirty="0" err="1"/>
              <a:t>diversos</a:t>
            </a:r>
            <a:r>
              <a:rPr b="0" dirty="0"/>
              <a:t> </a:t>
            </a:r>
            <a:r>
              <a:rPr b="0" dirty="0" err="1"/>
              <a:t>serviços</a:t>
            </a:r>
            <a:r>
              <a:rPr b="0" dirty="0"/>
              <a:t> e </a:t>
            </a:r>
            <a:r>
              <a:rPr b="0" dirty="0" err="1"/>
              <a:t>unidades</a:t>
            </a:r>
            <a:r>
              <a:rPr b="0" dirty="0"/>
              <a:t> de </a:t>
            </a:r>
            <a:r>
              <a:rPr b="0" dirty="0" err="1"/>
              <a:t>saúde</a:t>
            </a:r>
            <a:r>
              <a:rPr b="0" dirty="0"/>
              <a:t>, </a:t>
            </a:r>
            <a:r>
              <a:rPr b="0" dirty="0" err="1"/>
              <a:t>podendo</a:t>
            </a:r>
            <a:r>
              <a:rPr b="0" dirty="0"/>
              <a:t> </a:t>
            </a:r>
            <a:r>
              <a:rPr b="0" dirty="0" err="1"/>
              <a:t>conter</a:t>
            </a:r>
            <a:r>
              <a:rPr b="0" dirty="0"/>
              <a:t> </a:t>
            </a:r>
            <a:r>
              <a:rPr b="0" dirty="0" err="1"/>
              <a:t>informações</a:t>
            </a:r>
            <a:r>
              <a:rPr b="0" dirty="0"/>
              <a:t> de </a:t>
            </a:r>
            <a:r>
              <a:rPr b="0" dirty="0" err="1"/>
              <a:t>anamnese</a:t>
            </a:r>
            <a:r>
              <a:rPr b="0" dirty="0"/>
              <a:t> </a:t>
            </a:r>
            <a:r>
              <a:rPr b="0" dirty="0" err="1"/>
              <a:t>até</a:t>
            </a:r>
            <a:r>
              <a:rPr b="0" dirty="0"/>
              <a:t> </a:t>
            </a:r>
            <a:r>
              <a:rPr b="0" dirty="0" err="1"/>
              <a:t>resultados</a:t>
            </a:r>
            <a:r>
              <a:rPr b="0" dirty="0"/>
              <a:t> de </a:t>
            </a:r>
            <a:r>
              <a:rPr b="0" dirty="0" err="1"/>
              <a:t>exames</a:t>
            </a:r>
            <a:r>
              <a:rPr b="0" dirty="0"/>
              <a:t> </a:t>
            </a:r>
            <a:r>
              <a:rPr b="0" dirty="0" err="1"/>
              <a:t>clínicos</a:t>
            </a:r>
            <a:r>
              <a:rPr b="0" dirty="0"/>
              <a:t> e </a:t>
            </a:r>
            <a:r>
              <a:rPr b="0" dirty="0" err="1"/>
              <a:t>por</a:t>
            </a:r>
            <a:r>
              <a:rPr b="0" dirty="0"/>
              <a:t> </a:t>
            </a:r>
            <a:r>
              <a:rPr b="0" dirty="0" err="1"/>
              <a:t>imagem</a:t>
            </a:r>
            <a:endParaRPr sz="1100" dirty="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Administrativos</a:t>
            </a:r>
            <a:r>
              <a:rPr b="0" dirty="0"/>
              <a:t> (</a:t>
            </a:r>
            <a:r>
              <a:rPr b="0" dirty="0" err="1"/>
              <a:t>ou</a:t>
            </a:r>
            <a:r>
              <a:rPr b="0" dirty="0"/>
              <a:t> </a:t>
            </a:r>
            <a:r>
              <a:rPr b="0" dirty="0" err="1"/>
              <a:t>gerenciais</a:t>
            </a:r>
            <a:r>
              <a:rPr b="0" dirty="0"/>
              <a:t>) – </a:t>
            </a:r>
            <a:r>
              <a:rPr b="0" dirty="0" err="1"/>
              <a:t>servem</a:t>
            </a:r>
            <a:r>
              <a:rPr b="0" dirty="0"/>
              <a:t> para </a:t>
            </a:r>
            <a:r>
              <a:rPr b="0" dirty="0" err="1"/>
              <a:t>contabilidade</a:t>
            </a:r>
            <a:r>
              <a:rPr b="0" dirty="0"/>
              <a:t>, </a:t>
            </a:r>
            <a:r>
              <a:rPr b="0" dirty="0" err="1"/>
              <a:t>controle</a:t>
            </a:r>
            <a:r>
              <a:rPr b="0" dirty="0"/>
              <a:t> da </a:t>
            </a:r>
            <a:r>
              <a:rPr b="0" dirty="0" err="1"/>
              <a:t>produção</a:t>
            </a:r>
            <a:r>
              <a:rPr b="0" dirty="0"/>
              <a:t> de </a:t>
            </a:r>
            <a:r>
              <a:rPr b="0" dirty="0" err="1"/>
              <a:t>serviços</a:t>
            </a:r>
            <a:r>
              <a:rPr b="0" dirty="0"/>
              <a:t> e de </a:t>
            </a:r>
            <a:r>
              <a:rPr b="0" dirty="0" err="1"/>
              <a:t>estoque</a:t>
            </a:r>
            <a:r>
              <a:rPr b="0" dirty="0"/>
              <a:t> e de </a:t>
            </a:r>
            <a:r>
              <a:rPr b="0" dirty="0" err="1"/>
              <a:t>monitoramento</a:t>
            </a:r>
            <a:r>
              <a:rPr b="0" dirty="0"/>
              <a:t> de </a:t>
            </a:r>
            <a:r>
              <a:rPr b="0" dirty="0" err="1"/>
              <a:t>indicadores</a:t>
            </a:r>
            <a:r>
              <a:rPr b="0" dirty="0"/>
              <a:t> dos </a:t>
            </a:r>
            <a:r>
              <a:rPr b="0" dirty="0" err="1"/>
              <a:t>serviços</a:t>
            </a:r>
            <a:r>
              <a:rPr b="0" dirty="0"/>
              <a:t> de </a:t>
            </a:r>
            <a:r>
              <a:rPr b="0" dirty="0" err="1"/>
              <a:t>saúde</a:t>
            </a:r>
            <a:endParaRPr b="0" dirty="0"/>
          </a:p>
        </p:txBody>
      </p:sp>
      <p:graphicFrame>
        <p:nvGraphicFramePr>
          <p:cNvPr id="436" name="Table 9"/>
          <p:cNvGraphicFramePr/>
          <p:nvPr/>
        </p:nvGraphicFramePr>
        <p:xfrm>
          <a:off x="905691" y="5402579"/>
          <a:ext cx="3384369" cy="11734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Administrativos</a:t>
                      </a:r>
                    </a:p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Alguns desses sistemas coletam dados de identificação de pacientes, diagnósticos, procedimentos realizados entre outros, mas não registram dados clínicos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" name="Agrupar 1"/>
          <p:cNvGrpSpPr/>
          <p:nvPr/>
        </p:nvGrpSpPr>
        <p:grpSpPr>
          <a:xfrm>
            <a:off x="607077" y="3171332"/>
            <a:ext cx="3768511" cy="1071476"/>
            <a:chOff x="607077" y="3171332"/>
            <a:chExt cx="3768511" cy="1071476"/>
          </a:xfrm>
        </p:grpSpPr>
        <p:pic>
          <p:nvPicPr>
            <p:cNvPr id="437" name="Imagem 1" descr="Imagem 1"/>
            <p:cNvPicPr>
              <a:picLocks noChangeAspect="1"/>
            </p:cNvPicPr>
            <p:nvPr/>
          </p:nvPicPr>
          <p:blipFill>
            <a:blip r:embed="rId2"/>
            <a:srcRect l="12296" r="12578" b="15216"/>
            <a:stretch>
              <a:fillRect/>
            </a:stretch>
          </p:blipFill>
          <p:spPr>
            <a:xfrm>
              <a:off x="3514226" y="3221023"/>
              <a:ext cx="861362" cy="97209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38" name="Imagem 3" descr="Imagem 3"/>
            <p:cNvPicPr>
              <a:picLocks noChangeAspect="1"/>
            </p:cNvPicPr>
            <p:nvPr/>
          </p:nvPicPr>
          <p:blipFill>
            <a:blip r:embed="rId3"/>
            <a:srcRect l="9322" t="1686" r="9246" b="15512"/>
            <a:stretch>
              <a:fillRect/>
            </a:stretch>
          </p:blipFill>
          <p:spPr>
            <a:xfrm>
              <a:off x="607077" y="3171332"/>
              <a:ext cx="1053736" cy="10714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40" name="Conector de Seta Reta 6"/>
            <p:cNvSpPr/>
            <p:nvPr/>
          </p:nvSpPr>
          <p:spPr>
            <a:xfrm>
              <a:off x="1728303" y="3699571"/>
              <a:ext cx="1919425" cy="7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ln w="57150">
              <a:solidFill>
                <a:srgbClr val="B3C5DA"/>
              </a:solidFill>
              <a:tailEnd type="triangle"/>
            </a:ln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43" name="Title 2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4493848" cy="122802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66927">
              <a:defRPr sz="1736" spc="-124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pPr>
            <a:r>
              <a:rPr sz="3100" spc="-200" dirty="0">
                <a:solidFill>
                  <a:srgbClr val="4E75A3"/>
                </a:solidFill>
                <a:latin typeface="Candara"/>
                <a:ea typeface="Candara"/>
                <a:cs typeface="Candara"/>
              </a:rPr>
              <a:t>Sistema de Informação em Saúde</a:t>
            </a:r>
            <a:br>
              <a:rPr sz="3100" spc="-200" dirty="0">
                <a:solidFill>
                  <a:srgbClr val="4E75A3"/>
                </a:solidFill>
                <a:latin typeface="Candara"/>
                <a:ea typeface="Candara"/>
                <a:cs typeface="Candara"/>
              </a:rPr>
            </a:br>
            <a:br>
              <a:rPr sz="3100" spc="-200" dirty="0">
                <a:solidFill>
                  <a:srgbClr val="4E75A3"/>
                </a:solidFill>
                <a:latin typeface="Candara"/>
                <a:ea typeface="Candara"/>
                <a:cs typeface="Candara"/>
              </a:rPr>
            </a:br>
            <a:br>
              <a:rPr dirty="0"/>
            </a:br>
            <a:br>
              <a:rPr dirty="0"/>
            </a:br>
            <a:endParaRPr dirty="0"/>
          </a:p>
        </p:txBody>
      </p:sp>
      <p:sp>
        <p:nvSpPr>
          <p:cNvPr id="444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5103448" y="685800"/>
            <a:ext cx="6361059" cy="5492750"/>
          </a:xfrm>
          <a:prstGeom prst="rect">
            <a:avLst/>
          </a:prstGeom>
        </p:spPr>
        <p:txBody>
          <a:bodyPr/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À </a:t>
            </a:r>
            <a:r>
              <a:rPr dirty="0" err="1"/>
              <a:t>medida</a:t>
            </a:r>
            <a:r>
              <a:rPr dirty="0"/>
              <a:t> que as </a:t>
            </a:r>
            <a:r>
              <a:rPr dirty="0" err="1"/>
              <a:t>práticas</a:t>
            </a:r>
            <a:r>
              <a:rPr dirty="0"/>
              <a:t> em </a:t>
            </a:r>
            <a:r>
              <a:rPr dirty="0" err="1"/>
              <a:t>saúde</a:t>
            </a:r>
            <a:r>
              <a:rPr dirty="0"/>
              <a:t> se </a:t>
            </a:r>
            <a:r>
              <a:rPr dirty="0" err="1"/>
              <a:t>tornaram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complexas</a:t>
            </a:r>
            <a:r>
              <a:rPr dirty="0"/>
              <a:t>, </a:t>
            </a:r>
            <a:r>
              <a:rPr dirty="0" err="1"/>
              <a:t>somada</a:t>
            </a:r>
            <a:r>
              <a:rPr dirty="0"/>
              <a:t> a </a:t>
            </a:r>
            <a:r>
              <a:rPr dirty="0" err="1"/>
              <a:t>necessidade</a:t>
            </a:r>
            <a:r>
              <a:rPr dirty="0"/>
              <a:t> de </a:t>
            </a:r>
            <a:r>
              <a:rPr dirty="0" err="1"/>
              <a:t>integração</a:t>
            </a:r>
            <a:r>
              <a:rPr dirty="0"/>
              <a:t> de </a:t>
            </a:r>
            <a:r>
              <a:rPr dirty="0" err="1"/>
              <a:t>conhecimentos</a:t>
            </a:r>
            <a:r>
              <a:rPr dirty="0"/>
              <a:t> de </a:t>
            </a:r>
            <a:r>
              <a:rPr dirty="0" err="1"/>
              <a:t>diversas</a:t>
            </a:r>
            <a:r>
              <a:rPr dirty="0"/>
              <a:t> </a:t>
            </a:r>
            <a:r>
              <a:rPr dirty="0" err="1"/>
              <a:t>áreas</a:t>
            </a:r>
            <a:r>
              <a:rPr dirty="0"/>
              <a:t>,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complexo</a:t>
            </a:r>
            <a:r>
              <a:rPr dirty="0"/>
              <a:t> se </a:t>
            </a:r>
            <a:r>
              <a:rPr dirty="0" err="1"/>
              <a:t>tornaram</a:t>
            </a:r>
            <a:endParaRPr sz="1100" dirty="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Mesmo</a:t>
            </a:r>
            <a:r>
              <a:rPr dirty="0"/>
              <a:t> que um SIS </a:t>
            </a:r>
            <a:r>
              <a:rPr dirty="0" err="1"/>
              <a:t>tenha</a:t>
            </a:r>
            <a:r>
              <a:rPr dirty="0"/>
              <a:t> </a:t>
            </a:r>
            <a:r>
              <a:rPr dirty="0" err="1"/>
              <a:t>sido</a:t>
            </a:r>
            <a:r>
              <a:rPr dirty="0"/>
              <a:t> </a:t>
            </a:r>
            <a:r>
              <a:rPr dirty="0" err="1"/>
              <a:t>desenvolvido</a:t>
            </a:r>
            <a:r>
              <a:rPr dirty="0"/>
              <a:t> com </a:t>
            </a:r>
            <a:r>
              <a:rPr dirty="0" err="1"/>
              <a:t>uma</a:t>
            </a:r>
            <a:r>
              <a:rPr dirty="0"/>
              <a:t> </a:t>
            </a:r>
            <a:r>
              <a:rPr dirty="0" err="1"/>
              <a:t>finalidade</a:t>
            </a:r>
            <a:r>
              <a:rPr dirty="0"/>
              <a:t> </a:t>
            </a:r>
            <a:r>
              <a:rPr dirty="0" err="1"/>
              <a:t>específica</a:t>
            </a:r>
            <a:r>
              <a:rPr dirty="0"/>
              <a:t> é </a:t>
            </a:r>
            <a:r>
              <a:rPr dirty="0" err="1"/>
              <a:t>possível</a:t>
            </a:r>
            <a:r>
              <a:rPr dirty="0"/>
              <a:t> </a:t>
            </a:r>
            <a:r>
              <a:rPr dirty="0" err="1"/>
              <a:t>utilizar</a:t>
            </a:r>
            <a:r>
              <a:rPr dirty="0"/>
              <a:t> </a:t>
            </a:r>
            <a:r>
              <a:rPr dirty="0" err="1"/>
              <a:t>seus</a:t>
            </a:r>
            <a:r>
              <a:rPr dirty="0"/>
              <a:t> dados para </a:t>
            </a:r>
            <a:r>
              <a:rPr dirty="0" err="1"/>
              <a:t>produzir</a:t>
            </a:r>
            <a:r>
              <a:rPr dirty="0"/>
              <a:t> </a:t>
            </a:r>
            <a:r>
              <a:rPr dirty="0" err="1"/>
              <a:t>informações</a:t>
            </a:r>
            <a:r>
              <a:rPr dirty="0"/>
              <a:t> </a:t>
            </a:r>
            <a:r>
              <a:rPr dirty="0" err="1"/>
              <a:t>outras</a:t>
            </a:r>
            <a:r>
              <a:rPr dirty="0"/>
              <a:t>, </a:t>
            </a:r>
            <a:r>
              <a:rPr dirty="0" err="1"/>
              <a:t>como</a:t>
            </a:r>
            <a:r>
              <a:rPr dirty="0"/>
              <a:t> a </a:t>
            </a:r>
            <a:r>
              <a:rPr dirty="0" err="1"/>
              <a:t>utilização</a:t>
            </a:r>
            <a:r>
              <a:rPr dirty="0"/>
              <a:t> de dados </a:t>
            </a:r>
            <a:r>
              <a:rPr dirty="0" err="1"/>
              <a:t>hospitalares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</a:t>
            </a:r>
            <a:r>
              <a:rPr dirty="0" err="1"/>
              <a:t>vigilância</a:t>
            </a:r>
            <a:r>
              <a:rPr dirty="0"/>
              <a:t> de </a:t>
            </a:r>
            <a:r>
              <a:rPr dirty="0" err="1"/>
              <a:t>doenças</a:t>
            </a:r>
            <a:r>
              <a:rPr dirty="0"/>
              <a:t> </a:t>
            </a:r>
            <a:r>
              <a:rPr dirty="0" err="1"/>
              <a:t>crônicas</a:t>
            </a:r>
            <a:r>
              <a:rPr dirty="0"/>
              <a:t> </a:t>
            </a:r>
            <a:r>
              <a:rPr dirty="0" err="1"/>
              <a:t>não</a:t>
            </a:r>
            <a:r>
              <a:rPr dirty="0"/>
              <a:t> </a:t>
            </a:r>
            <a:r>
              <a:rPr dirty="0" err="1"/>
              <a:t>transmissíveis</a:t>
            </a:r>
            <a:r>
              <a:rPr dirty="0"/>
              <a:t>, </a:t>
            </a:r>
            <a:r>
              <a:rPr dirty="0" err="1"/>
              <a:t>ou</a:t>
            </a:r>
            <a:r>
              <a:rPr dirty="0"/>
              <a:t> o </a:t>
            </a:r>
            <a:r>
              <a:rPr dirty="0" err="1"/>
              <a:t>uso</a:t>
            </a:r>
            <a:r>
              <a:rPr dirty="0"/>
              <a:t> de um </a:t>
            </a:r>
            <a:r>
              <a:rPr dirty="0" err="1"/>
              <a:t>sistema</a:t>
            </a:r>
            <a:r>
              <a:rPr dirty="0"/>
              <a:t> de </a:t>
            </a:r>
            <a:r>
              <a:rPr dirty="0" err="1"/>
              <a:t>informação</a:t>
            </a:r>
            <a:r>
              <a:rPr dirty="0"/>
              <a:t> de </a:t>
            </a:r>
            <a:r>
              <a:rPr dirty="0" err="1"/>
              <a:t>notificação</a:t>
            </a:r>
            <a:r>
              <a:rPr dirty="0"/>
              <a:t> de </a:t>
            </a:r>
            <a:r>
              <a:rPr dirty="0" err="1"/>
              <a:t>doenças</a:t>
            </a:r>
            <a:r>
              <a:rPr dirty="0"/>
              <a:t> para a </a:t>
            </a:r>
            <a:r>
              <a:rPr dirty="0" err="1"/>
              <a:t>distribuição</a:t>
            </a:r>
            <a:r>
              <a:rPr dirty="0"/>
              <a:t> de </a:t>
            </a:r>
            <a:r>
              <a:rPr dirty="0" err="1"/>
              <a:t>insumos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vacinas</a:t>
            </a:r>
            <a:r>
              <a:rPr dirty="0"/>
              <a:t> e </a:t>
            </a:r>
            <a:r>
              <a:rPr dirty="0" err="1"/>
              <a:t>medicamentos</a:t>
            </a:r>
            <a:endParaRPr sz="1100" dirty="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Conhecer</a:t>
            </a:r>
            <a:r>
              <a:rPr dirty="0"/>
              <a:t> </a:t>
            </a:r>
            <a:r>
              <a:rPr dirty="0" err="1"/>
              <a:t>os</a:t>
            </a:r>
            <a:r>
              <a:rPr dirty="0"/>
              <a:t> </a:t>
            </a:r>
            <a:r>
              <a:rPr dirty="0" err="1"/>
              <a:t>sistemas</a:t>
            </a:r>
            <a:r>
              <a:rPr dirty="0"/>
              <a:t> de </a:t>
            </a:r>
            <a:r>
              <a:rPr dirty="0" err="1"/>
              <a:t>informações</a:t>
            </a:r>
            <a:r>
              <a:rPr dirty="0"/>
              <a:t> em </a:t>
            </a:r>
            <a:r>
              <a:rPr dirty="0" err="1"/>
              <a:t>saúde</a:t>
            </a:r>
            <a:r>
              <a:rPr dirty="0"/>
              <a:t> é </a:t>
            </a:r>
            <a:r>
              <a:rPr dirty="0" err="1"/>
              <a:t>importante</a:t>
            </a:r>
            <a:r>
              <a:rPr dirty="0"/>
              <a:t> para </a:t>
            </a:r>
            <a:r>
              <a:rPr dirty="0" err="1"/>
              <a:t>explorar</a:t>
            </a:r>
            <a:r>
              <a:rPr dirty="0"/>
              <a:t> as </a:t>
            </a:r>
            <a:r>
              <a:rPr dirty="0" err="1"/>
              <a:t>potencialidades</a:t>
            </a:r>
            <a:r>
              <a:rPr dirty="0"/>
              <a:t> e </a:t>
            </a:r>
            <a:r>
              <a:rPr dirty="0" err="1"/>
              <a:t>possibilidade</a:t>
            </a:r>
            <a:r>
              <a:rPr dirty="0"/>
              <a:t> de </a:t>
            </a:r>
            <a:r>
              <a:rPr dirty="0" err="1"/>
              <a:t>integração</a:t>
            </a:r>
            <a:r>
              <a:rPr dirty="0"/>
              <a:t> entre </a:t>
            </a:r>
            <a:r>
              <a:rPr dirty="0" err="1"/>
              <a:t>eles</a:t>
            </a:r>
            <a:r>
              <a:rPr dirty="0"/>
              <a:t> de </a:t>
            </a:r>
            <a:r>
              <a:rPr dirty="0" err="1"/>
              <a:t>modo</a:t>
            </a:r>
            <a:r>
              <a:rPr dirty="0"/>
              <a:t> a </a:t>
            </a:r>
            <a:r>
              <a:rPr dirty="0" err="1"/>
              <a:t>produzir</a:t>
            </a:r>
            <a:r>
              <a:rPr dirty="0"/>
              <a:t> </a:t>
            </a:r>
            <a:r>
              <a:rPr dirty="0" err="1"/>
              <a:t>informações</a:t>
            </a:r>
            <a:r>
              <a:rPr dirty="0"/>
              <a:t> </a:t>
            </a:r>
            <a:r>
              <a:rPr dirty="0" err="1"/>
              <a:t>cada</a:t>
            </a:r>
            <a:r>
              <a:rPr dirty="0"/>
              <a:t> </a:t>
            </a:r>
            <a:r>
              <a:rPr dirty="0" err="1"/>
              <a:t>vez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relevantes</a:t>
            </a:r>
            <a:r>
              <a:rPr dirty="0"/>
              <a:t> para a </a:t>
            </a:r>
            <a:r>
              <a:rPr dirty="0" err="1"/>
              <a:t>gestão</a:t>
            </a:r>
            <a:r>
              <a:rPr dirty="0"/>
              <a:t> da </a:t>
            </a:r>
            <a:r>
              <a:rPr dirty="0" err="1"/>
              <a:t>saúde</a:t>
            </a:r>
            <a:r>
              <a:rPr dirty="0"/>
              <a:t> no </a:t>
            </a:r>
            <a:r>
              <a:rPr dirty="0" err="1"/>
              <a:t>país</a:t>
            </a:r>
            <a:endParaRPr dirty="0"/>
          </a:p>
        </p:txBody>
      </p:sp>
      <p:graphicFrame>
        <p:nvGraphicFramePr>
          <p:cNvPr id="445" name="Table 9"/>
          <p:cNvGraphicFramePr/>
          <p:nvPr/>
        </p:nvGraphicFramePr>
        <p:xfrm>
          <a:off x="905691" y="5402579"/>
          <a:ext cx="3384369" cy="9753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SIS</a:t>
                      </a:r>
                    </a:p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Estudo sobre o levantamento de sistemas de informação encontrou 54 SIS de abrangência nacional. 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Agrupar 8"/>
          <p:cNvGrpSpPr/>
          <p:nvPr/>
        </p:nvGrpSpPr>
        <p:grpSpPr>
          <a:xfrm>
            <a:off x="607077" y="3171332"/>
            <a:ext cx="3768511" cy="1071476"/>
            <a:chOff x="607077" y="3171332"/>
            <a:chExt cx="3768511" cy="1071476"/>
          </a:xfrm>
        </p:grpSpPr>
        <p:pic>
          <p:nvPicPr>
            <p:cNvPr id="10" name="Imagem 1" descr="Imagem 1"/>
            <p:cNvPicPr>
              <a:picLocks noChangeAspect="1"/>
            </p:cNvPicPr>
            <p:nvPr/>
          </p:nvPicPr>
          <p:blipFill>
            <a:blip r:embed="rId2"/>
            <a:srcRect l="12296" r="12578" b="15216"/>
            <a:stretch>
              <a:fillRect/>
            </a:stretch>
          </p:blipFill>
          <p:spPr>
            <a:xfrm>
              <a:off x="3514226" y="3221023"/>
              <a:ext cx="861362" cy="97209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1" name="Imagem 3" descr="Imagem 3"/>
            <p:cNvPicPr>
              <a:picLocks noChangeAspect="1"/>
            </p:cNvPicPr>
            <p:nvPr/>
          </p:nvPicPr>
          <p:blipFill>
            <a:blip r:embed="rId3"/>
            <a:srcRect l="9322" t="1686" r="9246" b="15512"/>
            <a:stretch>
              <a:fillRect/>
            </a:stretch>
          </p:blipFill>
          <p:spPr>
            <a:xfrm>
              <a:off x="607077" y="3171332"/>
              <a:ext cx="1053736" cy="107147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" name="Conector de Seta Reta 6"/>
            <p:cNvSpPr/>
            <p:nvPr/>
          </p:nvSpPr>
          <p:spPr>
            <a:xfrm>
              <a:off x="1728303" y="3699571"/>
              <a:ext cx="1919425" cy="7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ln w="57150">
              <a:solidFill>
                <a:srgbClr val="B3C5DA"/>
              </a:solidFill>
              <a:tailEnd type="triangle"/>
            </a:ln>
          </p:spPr>
          <p:txBody>
            <a:bodyPr/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itle 5"/>
          <p:cNvSpPr txBox="1">
            <a:spLocks noGrp="1"/>
          </p:cNvSpPr>
          <p:nvPr>
            <p:ph type="title"/>
          </p:nvPr>
        </p:nvSpPr>
        <p:spPr>
          <a:xfrm>
            <a:off x="609600" y="3068053"/>
            <a:ext cx="7403432" cy="3323822"/>
          </a:xfrm>
          <a:prstGeom prst="rect">
            <a:avLst/>
          </a:prstGeom>
        </p:spPr>
        <p:txBody>
          <a:bodyPr/>
          <a:lstStyle>
            <a:lvl1pPr>
              <a:defRPr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t>Sistema de Informação sobre Mortalidade - SIM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grpSp>
        <p:nvGrpSpPr>
          <p:cNvPr id="457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454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55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56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8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61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459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460" name="1944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1944</a:t>
              </a:r>
            </a:p>
          </p:txBody>
        </p:sp>
      </p:grpSp>
      <p:sp>
        <p:nvSpPr>
          <p:cNvPr id="462" name="TextBox 50"/>
          <p:cNvSpPr txBox="1"/>
          <p:nvPr/>
        </p:nvSpPr>
        <p:spPr>
          <a:xfrm>
            <a:off x="2408593" y="1609624"/>
            <a:ext cx="6017290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t>Primeiros Registros</a:t>
            </a:r>
            <a:r>
              <a:rPr b="0"/>
              <a:t> - Serviço Federal de Bioestatística</a:t>
            </a:r>
            <a:r>
              <a:rPr b="0" baseline="30000"/>
              <a:t>1</a:t>
            </a:r>
          </a:p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b="0" baseline="30000"/>
          </a:p>
          <a:p>
            <a:pPr indent="266700">
              <a:defRPr sz="1400" b="1" i="1">
                <a:latin typeface="+mj-lt"/>
                <a:ea typeface="+mj-ea"/>
                <a:cs typeface="+mj-cs"/>
                <a:sym typeface="Helvetica"/>
              </a:defRPr>
            </a:pPr>
            <a:r>
              <a:t>Anuário de Bioestatística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Dados de mortalidade, segundo causas referidas dos óbitos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Período de 1929 a 1932 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Capitais</a:t>
            </a:r>
          </a:p>
        </p:txBody>
      </p:sp>
      <p:graphicFrame>
        <p:nvGraphicFramePr>
          <p:cNvPr id="463" name="Table 9"/>
          <p:cNvGraphicFramePr/>
          <p:nvPr/>
        </p:nvGraphicFramePr>
        <p:xfrm>
          <a:off x="431237" y="5945184"/>
          <a:ext cx="4752834" cy="5791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75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chemeClr val="accent2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Legenda</a:t>
                      </a:r>
                    </a:p>
                    <a:p>
                      <a:pPr algn="l">
                        <a:defRPr sz="1300"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1</a:t>
                      </a:r>
                      <a:r>
                        <a:rPr baseline="0"/>
                        <a:t>Departamento Nacional de Saúde/Ministério da Educação e Saúde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4" name="Title 2"/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300825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Informação </a:t>
            </a:r>
            <a:r>
              <a:rPr sz="2800" dirty="0" err="1"/>
              <a:t>sobre</a:t>
            </a:r>
            <a:r>
              <a:rPr sz="2800" dirty="0"/>
              <a:t> </a:t>
            </a:r>
            <a:r>
              <a:rPr sz="2800" dirty="0" err="1"/>
              <a:t>Mortalidade</a:t>
            </a:r>
            <a:r>
              <a:rPr sz="2800" dirty="0"/>
              <a:t> - SIM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grpSp>
        <p:nvGrpSpPr>
          <p:cNvPr id="470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467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8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69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74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471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2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73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75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78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476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477" name="1944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1944</a:t>
              </a:r>
            </a:p>
          </p:txBody>
        </p:sp>
      </p:grpSp>
      <p:sp>
        <p:nvSpPr>
          <p:cNvPr id="479" name="TextBox 50"/>
          <p:cNvSpPr txBox="1"/>
          <p:nvPr/>
        </p:nvSpPr>
        <p:spPr>
          <a:xfrm>
            <a:off x="4635301" y="4788052"/>
            <a:ext cx="6017290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t>IBGE</a:t>
            </a:r>
            <a:r>
              <a:rPr baseline="30000"/>
              <a:t>2</a:t>
            </a:r>
          </a:p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baseline="30000"/>
          </a:p>
          <a:p>
            <a:pPr indent="266700">
              <a:defRPr sz="1400" b="1" i="1">
                <a:latin typeface="+mj-lt"/>
                <a:ea typeface="+mj-ea"/>
                <a:cs typeface="+mj-cs"/>
                <a:sym typeface="Helvetica"/>
              </a:defRPr>
            </a:pPr>
            <a:r>
              <a:t>Publicação regular dos registros de mortalidade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Sem a causa do óbito</a:t>
            </a:r>
          </a:p>
        </p:txBody>
      </p:sp>
      <p:grpSp>
        <p:nvGrpSpPr>
          <p:cNvPr id="484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480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83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481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482" name="1974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1974</a:t>
                </a:r>
              </a:p>
            </p:txBody>
          </p:sp>
        </p:grpSp>
      </p:grpSp>
      <p:graphicFrame>
        <p:nvGraphicFramePr>
          <p:cNvPr id="485" name="Table 9"/>
          <p:cNvGraphicFramePr/>
          <p:nvPr/>
        </p:nvGraphicFramePr>
        <p:xfrm>
          <a:off x="431237" y="5945184"/>
          <a:ext cx="4752834" cy="5791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752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chemeClr val="accent2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Legenda</a:t>
                      </a:r>
                    </a:p>
                    <a:p>
                      <a:pPr algn="l">
                        <a:defRPr sz="1300"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2</a:t>
                      </a:r>
                      <a:r>
                        <a:rPr baseline="0"/>
                        <a:t>Instituto Brasileiro de Geografia e Estatística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6" name="Title 2"/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300825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Informação </a:t>
            </a:r>
            <a:r>
              <a:rPr sz="2800" dirty="0" err="1"/>
              <a:t>sobre</a:t>
            </a:r>
            <a:r>
              <a:rPr sz="2800" dirty="0"/>
              <a:t> </a:t>
            </a:r>
            <a:r>
              <a:rPr sz="2800" dirty="0" err="1"/>
              <a:t>Mortalidade</a:t>
            </a:r>
            <a:r>
              <a:rPr sz="2800" dirty="0"/>
              <a:t> - SIM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  <p:sp>
        <p:nvSpPr>
          <p:cNvPr id="33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lang="pt-BR" dirty="0"/>
              <a:t>Conteúdo</a:t>
            </a:r>
          </a:p>
        </p:txBody>
      </p:sp>
      <p:graphicFrame>
        <p:nvGraphicFramePr>
          <p:cNvPr id="334" name="Table 9"/>
          <p:cNvGraphicFramePr/>
          <p:nvPr>
            <p:extLst>
              <p:ext uri="{D42A27DB-BD31-4B8C-83A1-F6EECF244321}">
                <p14:modId xmlns:p14="http://schemas.microsoft.com/office/powerpoint/2010/main" val="437526001"/>
              </p:ext>
            </p:extLst>
          </p:nvPr>
        </p:nvGraphicFramePr>
        <p:xfrm>
          <a:off x="1115116" y="3409658"/>
          <a:ext cx="1479342" cy="612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7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defRPr sz="1800"/>
                      </a:pPr>
                      <a:r>
                        <a:rPr sz="1300" i="1" spc="-5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Sistemas de Informação</a:t>
                      </a:r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5" name="CaixaDeTexto 2"/>
          <p:cNvSpPr txBox="1"/>
          <p:nvPr/>
        </p:nvSpPr>
        <p:spPr>
          <a:xfrm>
            <a:off x="1160836" y="2326627"/>
            <a:ext cx="612686" cy="110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 b="1">
                <a:solidFill>
                  <a:srgbClr val="4E75A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3</a:t>
            </a:r>
          </a:p>
        </p:txBody>
      </p:sp>
      <p:sp>
        <p:nvSpPr>
          <p:cNvPr id="336" name="CaixaDeTexto 4"/>
          <p:cNvSpPr txBox="1"/>
          <p:nvPr/>
        </p:nvSpPr>
        <p:spPr>
          <a:xfrm>
            <a:off x="1160836" y="2157351"/>
            <a:ext cx="616109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i="1">
                <a:solidFill>
                  <a:srgbClr val="A6A6A6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 dirty="0"/>
              <a:t>página</a:t>
            </a:r>
          </a:p>
        </p:txBody>
      </p:sp>
      <p:graphicFrame>
        <p:nvGraphicFramePr>
          <p:cNvPr id="337" name="Table 9"/>
          <p:cNvGraphicFramePr/>
          <p:nvPr>
            <p:extLst>
              <p:ext uri="{D42A27DB-BD31-4B8C-83A1-F6EECF244321}">
                <p14:modId xmlns:p14="http://schemas.microsoft.com/office/powerpoint/2010/main" val="3338907637"/>
              </p:ext>
            </p:extLst>
          </p:nvPr>
        </p:nvGraphicFramePr>
        <p:xfrm>
          <a:off x="2892955" y="3409658"/>
          <a:ext cx="1479342" cy="612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7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defRPr sz="1800"/>
                      </a:pPr>
                      <a:r>
                        <a:rPr sz="1300" i="1" spc="-5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Sistemas de Informação em Saúde</a:t>
                      </a:r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8" name="CaixaDeTexto 10"/>
          <p:cNvSpPr txBox="1"/>
          <p:nvPr/>
        </p:nvSpPr>
        <p:spPr>
          <a:xfrm>
            <a:off x="2924673" y="2326627"/>
            <a:ext cx="1121233" cy="110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 b="1">
                <a:solidFill>
                  <a:srgbClr val="4E75A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14</a:t>
            </a:r>
          </a:p>
        </p:txBody>
      </p:sp>
      <p:sp>
        <p:nvSpPr>
          <p:cNvPr id="339" name="CaixaDeTexto 11"/>
          <p:cNvSpPr txBox="1"/>
          <p:nvPr/>
        </p:nvSpPr>
        <p:spPr>
          <a:xfrm>
            <a:off x="2924673" y="2157351"/>
            <a:ext cx="61611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i="1">
                <a:solidFill>
                  <a:srgbClr val="A6A6A6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 dirty="0"/>
              <a:t>página</a:t>
            </a:r>
          </a:p>
        </p:txBody>
      </p:sp>
      <p:graphicFrame>
        <p:nvGraphicFramePr>
          <p:cNvPr id="340" name="Table 9"/>
          <p:cNvGraphicFramePr/>
          <p:nvPr>
            <p:extLst>
              <p:ext uri="{D42A27DB-BD31-4B8C-83A1-F6EECF244321}">
                <p14:modId xmlns:p14="http://schemas.microsoft.com/office/powerpoint/2010/main" val="811888716"/>
              </p:ext>
            </p:extLst>
          </p:nvPr>
        </p:nvGraphicFramePr>
        <p:xfrm>
          <a:off x="4670794" y="3409658"/>
          <a:ext cx="1479342" cy="612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7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defRPr sz="1800"/>
                      </a:pPr>
                      <a:r>
                        <a:rPr lang="pt-BR" sz="1300" i="1" spc="-5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Sistema de Informação de Mortalidade - Sim</a:t>
                      </a:r>
                      <a:endParaRPr sz="1300" i="1" spc="-5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1" name="CaixaDeTexto 13"/>
          <p:cNvSpPr txBox="1"/>
          <p:nvPr/>
        </p:nvSpPr>
        <p:spPr>
          <a:xfrm>
            <a:off x="4714033" y="2326627"/>
            <a:ext cx="1121232" cy="110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 b="1">
                <a:solidFill>
                  <a:srgbClr val="4E75A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17</a:t>
            </a:r>
          </a:p>
        </p:txBody>
      </p:sp>
      <p:sp>
        <p:nvSpPr>
          <p:cNvPr id="342" name="CaixaDeTexto 14"/>
          <p:cNvSpPr txBox="1"/>
          <p:nvPr/>
        </p:nvSpPr>
        <p:spPr>
          <a:xfrm>
            <a:off x="4693485" y="2157351"/>
            <a:ext cx="616109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i="1">
                <a:solidFill>
                  <a:srgbClr val="A6A6A6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 dirty="0"/>
              <a:t>página</a:t>
            </a:r>
          </a:p>
        </p:txBody>
      </p:sp>
      <p:graphicFrame>
        <p:nvGraphicFramePr>
          <p:cNvPr id="343" name="Table 9"/>
          <p:cNvGraphicFramePr/>
          <p:nvPr>
            <p:extLst>
              <p:ext uri="{D42A27DB-BD31-4B8C-83A1-F6EECF244321}">
                <p14:modId xmlns:p14="http://schemas.microsoft.com/office/powerpoint/2010/main" val="2640145963"/>
              </p:ext>
            </p:extLst>
          </p:nvPr>
        </p:nvGraphicFramePr>
        <p:xfrm>
          <a:off x="6448633" y="3409658"/>
          <a:ext cx="1479342" cy="612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7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defRPr sz="1800"/>
                      </a:pPr>
                      <a:r>
                        <a:rPr lang="pt-BR" sz="1300" i="1" spc="-5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Sistema de Informação de Agravos de Notificação - SINAN</a:t>
                      </a:r>
                      <a:endParaRPr sz="1300" i="1" spc="-5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4" name="CaixaDeTexto 16"/>
          <p:cNvSpPr txBox="1"/>
          <p:nvPr/>
        </p:nvSpPr>
        <p:spPr>
          <a:xfrm>
            <a:off x="6493111" y="2326627"/>
            <a:ext cx="111825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 b="1">
                <a:solidFill>
                  <a:srgbClr val="4E75A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dirty="0"/>
              <a:t>24</a:t>
            </a:r>
            <a:endParaRPr dirty="0"/>
          </a:p>
        </p:txBody>
      </p:sp>
      <p:sp>
        <p:nvSpPr>
          <p:cNvPr id="345" name="CaixaDeTexto 17"/>
          <p:cNvSpPr txBox="1"/>
          <p:nvPr/>
        </p:nvSpPr>
        <p:spPr>
          <a:xfrm>
            <a:off x="6472563" y="2157351"/>
            <a:ext cx="65498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i="1">
                <a:solidFill>
                  <a:srgbClr val="A6A6A6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 lang="pt-BR" dirty="0"/>
              <a:t>página</a:t>
            </a:r>
          </a:p>
        </p:txBody>
      </p:sp>
      <p:graphicFrame>
        <p:nvGraphicFramePr>
          <p:cNvPr id="346" name="Table 9"/>
          <p:cNvGraphicFramePr/>
          <p:nvPr>
            <p:extLst>
              <p:ext uri="{D42A27DB-BD31-4B8C-83A1-F6EECF244321}">
                <p14:modId xmlns:p14="http://schemas.microsoft.com/office/powerpoint/2010/main" val="3392193000"/>
              </p:ext>
            </p:extLst>
          </p:nvPr>
        </p:nvGraphicFramePr>
        <p:xfrm>
          <a:off x="8226472" y="3409658"/>
          <a:ext cx="1479342" cy="612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7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defRPr sz="1800"/>
                      </a:pPr>
                      <a:r>
                        <a:rPr lang="pt-BR" sz="1300" i="1" spc="-5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Sistema de Vigilância Epidemiológica da Gripe – SIVEP-Gripe</a:t>
                      </a:r>
                      <a:endParaRPr sz="1300" i="1" spc="-5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7" name="CaixaDeTexto 19"/>
          <p:cNvSpPr txBox="1"/>
          <p:nvPr/>
        </p:nvSpPr>
        <p:spPr>
          <a:xfrm>
            <a:off x="8272192" y="2326627"/>
            <a:ext cx="111825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 b="1">
                <a:solidFill>
                  <a:srgbClr val="4E75A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dirty="0"/>
              <a:t>31</a:t>
            </a:r>
            <a:endParaRPr dirty="0"/>
          </a:p>
        </p:txBody>
      </p:sp>
      <p:sp>
        <p:nvSpPr>
          <p:cNvPr id="348" name="CaixaDeTexto 20"/>
          <p:cNvSpPr txBox="1"/>
          <p:nvPr/>
        </p:nvSpPr>
        <p:spPr>
          <a:xfrm>
            <a:off x="8256240" y="2157351"/>
            <a:ext cx="61611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i="1">
                <a:solidFill>
                  <a:srgbClr val="A6A6A6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 dirty="0"/>
              <a:t>página</a:t>
            </a:r>
          </a:p>
        </p:txBody>
      </p:sp>
      <p:graphicFrame>
        <p:nvGraphicFramePr>
          <p:cNvPr id="19" name="Table 9"/>
          <p:cNvGraphicFramePr/>
          <p:nvPr>
            <p:extLst>
              <p:ext uri="{D42A27DB-BD31-4B8C-83A1-F6EECF244321}">
                <p14:modId xmlns:p14="http://schemas.microsoft.com/office/powerpoint/2010/main" val="2287520338"/>
              </p:ext>
            </p:extLst>
          </p:nvPr>
        </p:nvGraphicFramePr>
        <p:xfrm>
          <a:off x="10004309" y="3390690"/>
          <a:ext cx="1479342" cy="612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7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l">
                        <a:spcBef>
                          <a:spcPts val="1200"/>
                        </a:spcBef>
                        <a:defRPr sz="1800"/>
                      </a:pPr>
                      <a:r>
                        <a:rPr lang="pt-BR" sz="1300" i="1" spc="-50" dirty="0">
                          <a:latin typeface="Corbel"/>
                          <a:ea typeface="Corbel"/>
                          <a:cs typeface="Corbel"/>
                          <a:sym typeface="Corbel"/>
                        </a:rPr>
                        <a:t>Sistema de Informações Hospitalares do SUS - SIHSUS</a:t>
                      </a:r>
                      <a:endParaRPr sz="1300" i="1" spc="-50" dirty="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L="0" marR="0" marT="0" marB="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10050029" y="2307659"/>
            <a:ext cx="1118253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 b="1">
                <a:solidFill>
                  <a:srgbClr val="4E75A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pt-BR" dirty="0"/>
              <a:t>40</a:t>
            </a:r>
            <a:endParaRPr dirty="0"/>
          </a:p>
        </p:txBody>
      </p:sp>
      <p:sp>
        <p:nvSpPr>
          <p:cNvPr id="21" name="CaixaDeTexto 20"/>
          <p:cNvSpPr txBox="1"/>
          <p:nvPr/>
        </p:nvSpPr>
        <p:spPr>
          <a:xfrm>
            <a:off x="9984432" y="2138383"/>
            <a:ext cx="61611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i="1">
                <a:solidFill>
                  <a:srgbClr val="A6A6A6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 dirty="0"/>
              <a:t>página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grpSp>
        <p:nvGrpSpPr>
          <p:cNvPr id="492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489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0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1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96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493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4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5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00" name="Group 27"/>
          <p:cNvGrpSpPr/>
          <p:nvPr/>
        </p:nvGrpSpPr>
        <p:grpSpPr>
          <a:xfrm>
            <a:off x="4876800" y="2538921"/>
            <a:ext cx="1746093" cy="1280608"/>
            <a:chOff x="0" y="136397"/>
            <a:chExt cx="1746092" cy="1280606"/>
          </a:xfrm>
        </p:grpSpPr>
        <p:sp>
          <p:nvSpPr>
            <p:cNvPr id="497" name="Arc 2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98" name="Freeform 29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99" name="Freeform 30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01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04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502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03" name="1944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1944</a:t>
              </a:r>
            </a:p>
          </p:txBody>
        </p:sp>
      </p:grpSp>
      <p:grpSp>
        <p:nvGrpSpPr>
          <p:cNvPr id="509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505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08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506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507" name="1974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1974</a:t>
                </a:r>
              </a:p>
            </p:txBody>
          </p:sp>
        </p:grpSp>
      </p:grpSp>
      <p:grpSp>
        <p:nvGrpSpPr>
          <p:cNvPr id="514" name="Group 24"/>
          <p:cNvGrpSpPr/>
          <p:nvPr/>
        </p:nvGrpSpPr>
        <p:grpSpPr>
          <a:xfrm>
            <a:off x="6081710" y="3263900"/>
            <a:ext cx="1066801" cy="1066800"/>
            <a:chOff x="0" y="0"/>
            <a:chExt cx="1066800" cy="1066800"/>
          </a:xfrm>
        </p:grpSpPr>
        <p:sp>
          <p:nvSpPr>
            <p:cNvPr id="510" name="Oval 25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13" name="Oval 26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511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512" name="1975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1975</a:t>
                </a:r>
              </a:p>
            </p:txBody>
          </p:sp>
        </p:grpSp>
      </p:grpSp>
      <p:sp>
        <p:nvSpPr>
          <p:cNvPr id="515" name="Retângulo 1"/>
          <p:cNvSpPr txBox="1"/>
          <p:nvPr/>
        </p:nvSpPr>
        <p:spPr>
          <a:xfrm>
            <a:off x="6837583" y="1676100"/>
            <a:ext cx="4874501" cy="160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t>Sr. Paulo de Almeida Machado</a:t>
            </a:r>
            <a:r>
              <a:rPr b="0"/>
              <a:t> – Ministro da Saúde</a:t>
            </a:r>
          </a:p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 indent="266700">
              <a:defRPr sz="1400" b="1" i="1">
                <a:latin typeface="+mj-lt"/>
                <a:ea typeface="+mj-ea"/>
                <a:cs typeface="+mj-cs"/>
                <a:sym typeface="Helvetica"/>
              </a:defRPr>
            </a:pPr>
            <a:r>
              <a:t>Sistema de Informação sobre Mortalidade (SIM)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Implantado em todo o país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Padronizou os instrumentos de coleta individual (DO)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Instrumento de coleta de dados sobre a mortalidade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Evitando erros </a:t>
            </a:r>
            <a:r>
              <a:rPr>
                <a:latin typeface="Wingdings 3"/>
                <a:ea typeface="Wingdings 3"/>
                <a:cs typeface="Wingdings 3"/>
                <a:sym typeface="Wingdings 3"/>
              </a:rPr>
              <a:t></a:t>
            </a:r>
            <a:r>
              <a:rPr b="1"/>
              <a:t>  </a:t>
            </a:r>
            <a:r>
              <a:t>processamento eletrônico de dados.</a:t>
            </a:r>
          </a:p>
        </p:txBody>
      </p:sp>
      <p:sp>
        <p:nvSpPr>
          <p:cNvPr id="516" name="Title 2"/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300825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Informação </a:t>
            </a:r>
            <a:r>
              <a:rPr sz="2800" dirty="0" err="1"/>
              <a:t>sobre</a:t>
            </a:r>
            <a:r>
              <a:rPr sz="2800" dirty="0"/>
              <a:t> </a:t>
            </a:r>
            <a:r>
              <a:rPr sz="2800" dirty="0" err="1"/>
              <a:t>Mortalidade</a:t>
            </a:r>
            <a:r>
              <a:rPr sz="2800" dirty="0"/>
              <a:t> - SIM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522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519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0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1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26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523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4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5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30" name="Group 27"/>
          <p:cNvGrpSpPr/>
          <p:nvPr/>
        </p:nvGrpSpPr>
        <p:grpSpPr>
          <a:xfrm>
            <a:off x="4876800" y="2538921"/>
            <a:ext cx="1746093" cy="1280608"/>
            <a:chOff x="0" y="136397"/>
            <a:chExt cx="1746092" cy="1280606"/>
          </a:xfrm>
        </p:grpSpPr>
        <p:sp>
          <p:nvSpPr>
            <p:cNvPr id="527" name="Arc 2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8" name="Freeform 29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29" name="Freeform 30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34" name="Group 31"/>
          <p:cNvGrpSpPr/>
          <p:nvPr/>
        </p:nvGrpSpPr>
        <p:grpSpPr>
          <a:xfrm>
            <a:off x="7072310" y="3812568"/>
            <a:ext cx="1746094" cy="1280898"/>
            <a:chOff x="0" y="0"/>
            <a:chExt cx="1746092" cy="1280896"/>
          </a:xfrm>
        </p:grpSpPr>
        <p:sp>
          <p:nvSpPr>
            <p:cNvPr id="531" name="Arc 32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32" name="Freeform 33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3" name="Freeform 34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35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38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536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37" name="1940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1940</a:t>
              </a:r>
            </a:p>
          </p:txBody>
        </p:sp>
      </p:grpSp>
      <p:grpSp>
        <p:nvGrpSpPr>
          <p:cNvPr id="543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539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42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540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541" name="1974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1974</a:t>
                </a:r>
              </a:p>
            </p:txBody>
          </p:sp>
        </p:grpSp>
      </p:grpSp>
      <p:grpSp>
        <p:nvGrpSpPr>
          <p:cNvPr id="548" name="Group 24"/>
          <p:cNvGrpSpPr/>
          <p:nvPr/>
        </p:nvGrpSpPr>
        <p:grpSpPr>
          <a:xfrm>
            <a:off x="6081710" y="3263900"/>
            <a:ext cx="1066801" cy="1066800"/>
            <a:chOff x="0" y="0"/>
            <a:chExt cx="1066800" cy="1066800"/>
          </a:xfrm>
        </p:grpSpPr>
        <p:sp>
          <p:nvSpPr>
            <p:cNvPr id="544" name="Oval 25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47" name="Oval 26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545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546" name="1975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1975</a:t>
                </a:r>
              </a:p>
            </p:txBody>
          </p:sp>
        </p:grpSp>
      </p:grpSp>
      <p:grpSp>
        <p:nvGrpSpPr>
          <p:cNvPr id="553" name="Group 35"/>
          <p:cNvGrpSpPr/>
          <p:nvPr/>
        </p:nvGrpSpPr>
        <p:grpSpPr>
          <a:xfrm>
            <a:off x="8291510" y="3263900"/>
            <a:ext cx="1066801" cy="1066800"/>
            <a:chOff x="0" y="0"/>
            <a:chExt cx="1066800" cy="1066800"/>
          </a:xfrm>
        </p:grpSpPr>
        <p:sp>
          <p:nvSpPr>
            <p:cNvPr id="549" name="Oval 36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52" name="Oval 37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550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551" name="1991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1991</a:t>
                </a:r>
              </a:p>
            </p:txBody>
          </p:sp>
        </p:grpSp>
      </p:grpSp>
      <p:sp>
        <p:nvSpPr>
          <p:cNvPr id="554" name="Retângulo 1"/>
          <p:cNvSpPr txBox="1"/>
          <p:nvPr/>
        </p:nvSpPr>
        <p:spPr>
          <a:xfrm>
            <a:off x="9028693" y="4752175"/>
            <a:ext cx="2950810" cy="113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t>Descentralização do SIM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Digitação nas UF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	</a:t>
            </a:r>
            <a:r>
              <a:rPr sz="1200"/>
              <a:t>Estados</a:t>
            </a:r>
          </a:p>
          <a:p>
            <a:pPr indent="2667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	Municípios </a:t>
            </a:r>
          </a:p>
        </p:txBody>
      </p:sp>
      <p:graphicFrame>
        <p:nvGraphicFramePr>
          <p:cNvPr id="555" name="Table 9"/>
          <p:cNvGraphicFramePr/>
          <p:nvPr/>
        </p:nvGraphicFramePr>
        <p:xfrm>
          <a:off x="457198" y="5934685"/>
          <a:ext cx="3895249" cy="5791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895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B55475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Legenda</a:t>
                      </a:r>
                    </a:p>
                    <a:p>
                      <a:pPr algn="l">
                        <a:defRPr sz="1300"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*</a:t>
                      </a:r>
                      <a:r>
                        <a:rPr baseline="0"/>
                        <a:t>Descontinuado em 2018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56" name="Title 2"/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300825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Informação </a:t>
            </a:r>
            <a:r>
              <a:rPr sz="2800" dirty="0" err="1"/>
              <a:t>sobre</a:t>
            </a:r>
            <a:r>
              <a:rPr sz="2800" dirty="0"/>
              <a:t> </a:t>
            </a:r>
            <a:r>
              <a:rPr sz="2800" dirty="0" err="1"/>
              <a:t>Mortalidade</a:t>
            </a:r>
            <a:r>
              <a:rPr sz="2800" dirty="0"/>
              <a:t> - SIM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562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559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0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1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66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563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4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5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70" name="Group 27"/>
          <p:cNvGrpSpPr/>
          <p:nvPr/>
        </p:nvGrpSpPr>
        <p:grpSpPr>
          <a:xfrm>
            <a:off x="4876800" y="2538921"/>
            <a:ext cx="1746093" cy="1280608"/>
            <a:chOff x="0" y="136397"/>
            <a:chExt cx="1746092" cy="1280606"/>
          </a:xfrm>
        </p:grpSpPr>
        <p:sp>
          <p:nvSpPr>
            <p:cNvPr id="567" name="Arc 2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68" name="Freeform 29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9" name="Freeform 30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74" name="Group 31"/>
          <p:cNvGrpSpPr/>
          <p:nvPr/>
        </p:nvGrpSpPr>
        <p:grpSpPr>
          <a:xfrm>
            <a:off x="7072310" y="3812568"/>
            <a:ext cx="1746094" cy="1280898"/>
            <a:chOff x="0" y="0"/>
            <a:chExt cx="1746092" cy="1280896"/>
          </a:xfrm>
        </p:grpSpPr>
        <p:sp>
          <p:nvSpPr>
            <p:cNvPr id="571" name="Arc 32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2" name="Freeform 33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3" name="Freeform 34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578" name="Group 41"/>
          <p:cNvGrpSpPr/>
          <p:nvPr/>
        </p:nvGrpSpPr>
        <p:grpSpPr>
          <a:xfrm>
            <a:off x="9296400" y="2538921"/>
            <a:ext cx="1746093" cy="1280608"/>
            <a:chOff x="0" y="136397"/>
            <a:chExt cx="1746092" cy="1280606"/>
          </a:xfrm>
        </p:grpSpPr>
        <p:sp>
          <p:nvSpPr>
            <p:cNvPr id="575" name="Arc 42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76" name="Freeform 43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7" name="Freeform 44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2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79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582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580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581" name="1944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1944</a:t>
              </a:r>
            </a:p>
          </p:txBody>
        </p:sp>
      </p:grpSp>
      <p:grpSp>
        <p:nvGrpSpPr>
          <p:cNvPr id="587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583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86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584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585" name="1974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1974</a:t>
                </a:r>
              </a:p>
            </p:txBody>
          </p:sp>
        </p:grpSp>
      </p:grpSp>
      <p:grpSp>
        <p:nvGrpSpPr>
          <p:cNvPr id="592" name="Group 24"/>
          <p:cNvGrpSpPr/>
          <p:nvPr/>
        </p:nvGrpSpPr>
        <p:grpSpPr>
          <a:xfrm>
            <a:off x="6081710" y="3263900"/>
            <a:ext cx="1066801" cy="1066800"/>
            <a:chOff x="0" y="0"/>
            <a:chExt cx="1066800" cy="1066800"/>
          </a:xfrm>
        </p:grpSpPr>
        <p:sp>
          <p:nvSpPr>
            <p:cNvPr id="588" name="Oval 25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91" name="Oval 26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589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590" name="1975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1975</a:t>
                </a:r>
              </a:p>
            </p:txBody>
          </p:sp>
        </p:grpSp>
      </p:grpSp>
      <p:grpSp>
        <p:nvGrpSpPr>
          <p:cNvPr id="597" name="Group 35"/>
          <p:cNvGrpSpPr/>
          <p:nvPr/>
        </p:nvGrpSpPr>
        <p:grpSpPr>
          <a:xfrm>
            <a:off x="8291510" y="3263900"/>
            <a:ext cx="1066801" cy="1066800"/>
            <a:chOff x="0" y="0"/>
            <a:chExt cx="1066800" cy="1066800"/>
          </a:xfrm>
        </p:grpSpPr>
        <p:sp>
          <p:nvSpPr>
            <p:cNvPr id="593" name="Oval 36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96" name="Oval 37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594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595" name="1991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1991</a:t>
                </a:r>
              </a:p>
            </p:txBody>
          </p:sp>
        </p:grpSp>
      </p:grpSp>
      <p:grpSp>
        <p:nvGrpSpPr>
          <p:cNvPr id="602" name="Group 38"/>
          <p:cNvGrpSpPr/>
          <p:nvPr/>
        </p:nvGrpSpPr>
        <p:grpSpPr>
          <a:xfrm>
            <a:off x="10501310" y="3263900"/>
            <a:ext cx="1066801" cy="1066800"/>
            <a:chOff x="0" y="0"/>
            <a:chExt cx="1066800" cy="1066800"/>
          </a:xfrm>
        </p:grpSpPr>
        <p:sp>
          <p:nvSpPr>
            <p:cNvPr id="598" name="Oval 39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01" name="Oval 40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599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600" name="Hoje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Hoje</a:t>
                </a:r>
              </a:p>
            </p:txBody>
          </p:sp>
        </p:grpSp>
      </p:grpSp>
      <p:sp>
        <p:nvSpPr>
          <p:cNvPr id="603" name="Retângulo 1"/>
          <p:cNvSpPr txBox="1"/>
          <p:nvPr/>
        </p:nvSpPr>
        <p:spPr>
          <a:xfrm>
            <a:off x="6622257" y="1792820"/>
            <a:ext cx="4219701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SIM</a:t>
            </a:r>
          </a:p>
          <a:p>
            <a:pPr indent="266700" algn="r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1º SIS implementado no Brasil</a:t>
            </a:r>
          </a:p>
          <a:p>
            <a:pPr indent="541337" algn="r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 </a:t>
            </a:r>
          </a:p>
          <a:p>
            <a:pPr indent="896937" algn="r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Análises de Situação de Saúde</a:t>
            </a:r>
          </a:p>
          <a:p>
            <a:pPr indent="896937" algn="r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Planejamento de ações e programas de saúde</a:t>
            </a:r>
          </a:p>
        </p:txBody>
      </p:sp>
      <p:sp>
        <p:nvSpPr>
          <p:cNvPr id="604" name="Title 2"/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300825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Informação </a:t>
            </a:r>
            <a:r>
              <a:rPr sz="2800" dirty="0" err="1"/>
              <a:t>sobre</a:t>
            </a:r>
            <a:r>
              <a:rPr sz="2800" dirty="0"/>
              <a:t> </a:t>
            </a:r>
            <a:r>
              <a:rPr sz="2800" dirty="0" err="1"/>
              <a:t>Mortalidade</a:t>
            </a:r>
            <a:r>
              <a:rPr sz="2800" dirty="0"/>
              <a:t> - SIM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607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pc="-20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/>
              <a:t>Sistema de Informação </a:t>
            </a:r>
            <a:r>
              <a:rPr dirty="0" err="1"/>
              <a:t>sobre</a:t>
            </a:r>
            <a:r>
              <a:rPr dirty="0"/>
              <a:t> </a:t>
            </a:r>
            <a:r>
              <a:rPr dirty="0" err="1"/>
              <a:t>Mortalidade</a:t>
            </a:r>
            <a:r>
              <a:rPr dirty="0"/>
              <a:t> - SIM</a:t>
            </a:r>
          </a:p>
        </p:txBody>
      </p:sp>
      <p:sp>
        <p:nvSpPr>
          <p:cNvPr id="608" name="Content Placeholder 6"/>
          <p:cNvSpPr txBox="1">
            <a:spLocks noGrp="1"/>
          </p:cNvSpPr>
          <p:nvPr>
            <p:ph type="body" sz="quarter" idx="1"/>
          </p:nvPr>
        </p:nvSpPr>
        <p:spPr>
          <a:xfrm>
            <a:off x="609600" y="1900364"/>
            <a:ext cx="4242736" cy="2438724"/>
          </a:xfrm>
          <a:prstGeom prst="rect">
            <a:avLst/>
          </a:prstGeom>
        </p:spPr>
        <p:txBody>
          <a:bodyPr/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Preenchimento da DO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Responsabilidade exclusiva dos médicos – CB</a:t>
            </a:r>
            <a:endParaRPr baseline="30000"/>
          </a:p>
          <a:p>
            <a:pPr marL="182562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Preenchido em três vias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182562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Causa Básica de óbito (CB) - “doença ou lesão que iniciou a cadeia de acontecimentos patológicos que conduziram diretamente à morte, ou as circunstâncias do acidente ou violência que produziram a lesão fatal”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182562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Dados sociodemográficos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182562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Local de ocorrência do óbito entre outros</a:t>
            </a:r>
          </a:p>
        </p:txBody>
      </p:sp>
      <p:graphicFrame>
        <p:nvGraphicFramePr>
          <p:cNvPr id="609" name="Table 9"/>
          <p:cNvGraphicFramePr/>
          <p:nvPr/>
        </p:nvGraphicFramePr>
        <p:xfrm>
          <a:off x="259830" y="4659086"/>
          <a:ext cx="5287529" cy="16764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287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49295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chemeClr val="accent2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Figura 2 - Fluxo da emissão da Declaração de Óbito de acordo com a Portaria nº 116 de 2009</a:t>
                      </a:r>
                    </a:p>
                    <a:p>
                      <a:pPr algn="just" defTabSz="898525">
                        <a:defRPr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a</a:t>
                      </a:r>
                      <a:r>
                        <a:rPr baseline="0"/>
                        <a:t>Causa natural: óbito por causa natural é aquele cuja causa básica é uma doença ou estado mórbido.</a:t>
                      </a:r>
                    </a:p>
                    <a:p>
                      <a:pPr algn="just" defTabSz="898525">
                        <a:defRPr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b</a:t>
                      </a:r>
                      <a:r>
                        <a:rPr baseline="0"/>
                        <a:t>Causa não natural (ou causa externa): óbito decorrente de lesão provocada por violência (homicídio, suicídio, acidente ou morte suspeita), qualquer tenha sido o tempo entre o evento lesivo e a morte propriamente.</a:t>
                      </a:r>
                    </a:p>
                    <a:p>
                      <a:pPr algn="just" defTabSz="898525">
                        <a:defRPr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c</a:t>
                      </a:r>
                      <a:r>
                        <a:rPr baseline="0"/>
                        <a:t>IML: Instituto Médico Legal.</a:t>
                      </a:r>
                    </a:p>
                    <a:p>
                      <a:pPr algn="just" defTabSz="898525">
                        <a:defRPr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d</a:t>
                      </a:r>
                      <a:r>
                        <a:rPr baseline="0"/>
                        <a:t>ESF: Estratégia de Saúde da Família.</a:t>
                      </a:r>
                    </a:p>
                    <a:p>
                      <a:pPr algn="just" defTabSz="898525">
                        <a:defRPr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e</a:t>
                      </a:r>
                      <a:r>
                        <a:rPr baseline="0"/>
                        <a:t>Caso o óbito com causa natural tenha acontecido em aldeia indígena e com assistência médica, a primeira via da Declaração de Óbito deve ser encaminhada ao Distrito Sanitário Especial Indígena que, por sua vez, encaminha para a Secretaria Municipal de Saúde.</a:t>
                      </a:r>
                    </a:p>
                    <a:p>
                      <a:pPr algn="just" defTabSz="898525">
                        <a:defRPr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f</a:t>
                      </a:r>
                      <a:r>
                        <a:rPr baseline="0"/>
                        <a:t>Se localidade sem médico e a Declaração de Óbito tenha sido emitida pelo cartório de registro civil, as vias amarela e rosa ficarão nesse estabelecimento.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10" name="Imagem 1" descr="Imagem 1"/>
          <p:cNvPicPr>
            <a:picLocks noChangeAspect="1"/>
          </p:cNvPicPr>
          <p:nvPr/>
        </p:nvPicPr>
        <p:blipFill>
          <a:blip r:embed="rId2"/>
          <a:srcRect l="69762" t="27142" r="12113" b="6190"/>
          <a:stretch>
            <a:fillRect/>
          </a:stretch>
        </p:blipFill>
        <p:spPr>
          <a:xfrm>
            <a:off x="5671708" y="522512"/>
            <a:ext cx="5910692" cy="6114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le 5"/>
          <p:cNvSpPr txBox="1">
            <a:spLocks noGrp="1"/>
          </p:cNvSpPr>
          <p:nvPr>
            <p:ph type="title"/>
          </p:nvPr>
        </p:nvSpPr>
        <p:spPr>
          <a:xfrm>
            <a:off x="609600" y="3043989"/>
            <a:ext cx="7403432" cy="2543774"/>
          </a:xfrm>
          <a:prstGeom prst="rect">
            <a:avLst/>
          </a:prstGeom>
        </p:spPr>
        <p:txBody>
          <a:bodyPr/>
          <a:lstStyle>
            <a:lvl1pPr>
              <a:defRPr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/>
              <a:t>Sistema de </a:t>
            </a:r>
            <a:r>
              <a:rPr dirty="0" err="1"/>
              <a:t>Informação</a:t>
            </a:r>
            <a:r>
              <a:rPr dirty="0"/>
              <a:t> de </a:t>
            </a:r>
            <a:r>
              <a:rPr dirty="0" err="1"/>
              <a:t>Agravos</a:t>
            </a:r>
            <a:r>
              <a:rPr dirty="0"/>
              <a:t> de </a:t>
            </a:r>
            <a:r>
              <a:rPr dirty="0" err="1"/>
              <a:t>Notificação</a:t>
            </a:r>
            <a:r>
              <a:rPr dirty="0"/>
              <a:t> - SINAN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618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615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16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17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19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622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620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rgbClr val="B554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21" name="1973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1973</a:t>
              </a:r>
            </a:p>
          </p:txBody>
        </p:sp>
      </p:grpSp>
      <p:sp>
        <p:nvSpPr>
          <p:cNvPr id="623" name="TextBox 50"/>
          <p:cNvSpPr txBox="1"/>
          <p:nvPr/>
        </p:nvSpPr>
        <p:spPr>
          <a:xfrm>
            <a:off x="2408593" y="1539774"/>
            <a:ext cx="6017290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FSESP</a:t>
            </a:r>
            <a:r>
              <a:rPr b="0" baseline="30000" dirty="0"/>
              <a:t>6</a:t>
            </a:r>
            <a:r>
              <a:rPr dirty="0"/>
              <a:t> – </a:t>
            </a:r>
            <a:r>
              <a:rPr b="0" dirty="0" err="1"/>
              <a:t>Doenças</a:t>
            </a:r>
            <a:r>
              <a:rPr b="0" dirty="0"/>
              <a:t> de Notificação</a:t>
            </a:r>
            <a:r>
              <a:rPr b="0" baseline="30000" dirty="0"/>
              <a:t>7</a:t>
            </a:r>
            <a:r>
              <a:rPr b="0" dirty="0"/>
              <a:t> no Boletim </a:t>
            </a:r>
            <a:r>
              <a:rPr b="0" dirty="0" err="1"/>
              <a:t>Epidemiológico</a:t>
            </a:r>
            <a:endParaRPr b="0" dirty="0"/>
          </a:p>
          <a:p>
            <a:pPr indent="180975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Dados </a:t>
            </a:r>
            <a:r>
              <a:rPr dirty="0" err="1"/>
              <a:t>consolidados</a:t>
            </a:r>
            <a:r>
              <a:rPr dirty="0"/>
              <a:t> - </a:t>
            </a:r>
            <a:r>
              <a:rPr dirty="0" err="1"/>
              <a:t>secretarias</a:t>
            </a:r>
            <a:r>
              <a:rPr dirty="0"/>
              <a:t> </a:t>
            </a:r>
            <a:r>
              <a:rPr dirty="0" err="1"/>
              <a:t>estaduais</a:t>
            </a:r>
            <a:r>
              <a:rPr dirty="0"/>
              <a:t> de </a:t>
            </a:r>
            <a:r>
              <a:rPr dirty="0" err="1"/>
              <a:t>saúde</a:t>
            </a:r>
            <a:endParaRPr dirty="0"/>
          </a:p>
          <a:p>
            <a:pPr indent="266700">
              <a:defRPr sz="10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lvl="1">
              <a:defRPr sz="12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1975</a:t>
            </a:r>
          </a:p>
          <a:p>
            <a:pPr lvl="1" indent="638175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5ª CNS</a:t>
            </a:r>
            <a:r>
              <a:rPr baseline="30000" dirty="0"/>
              <a:t>8</a:t>
            </a:r>
            <a:r>
              <a:rPr dirty="0"/>
              <a:t> - Sistema Nacional de Vigilância </a:t>
            </a:r>
            <a:r>
              <a:rPr dirty="0" err="1"/>
              <a:t>Epidemiológica</a:t>
            </a:r>
            <a:r>
              <a:rPr dirty="0"/>
              <a:t> (SNVE)</a:t>
            </a:r>
          </a:p>
          <a:p>
            <a:pPr lvl="1" indent="638175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Lei nº 6.259/1975</a:t>
            </a:r>
          </a:p>
          <a:p>
            <a:pPr lvl="1" indent="638175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lvl="1">
              <a:defRPr sz="12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1976</a:t>
            </a:r>
          </a:p>
          <a:p>
            <a:pPr lvl="1" indent="638175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Decreto</a:t>
            </a:r>
            <a:r>
              <a:rPr dirty="0"/>
              <a:t> nº 78.231/1976 - Lista </a:t>
            </a:r>
            <a:r>
              <a:rPr dirty="0" err="1"/>
              <a:t>nacional</a:t>
            </a:r>
            <a:r>
              <a:rPr dirty="0"/>
              <a:t> de </a:t>
            </a:r>
            <a:r>
              <a:rPr dirty="0" err="1"/>
              <a:t>doenças</a:t>
            </a:r>
            <a:r>
              <a:rPr dirty="0"/>
              <a:t> de </a:t>
            </a:r>
            <a:r>
              <a:rPr dirty="0" err="1"/>
              <a:t>notificação</a:t>
            </a:r>
            <a:r>
              <a:rPr dirty="0"/>
              <a:t> </a:t>
            </a:r>
            <a:r>
              <a:rPr dirty="0" err="1"/>
              <a:t>obrigatória</a:t>
            </a:r>
            <a:endParaRPr dirty="0"/>
          </a:p>
        </p:txBody>
      </p:sp>
      <p:graphicFrame>
        <p:nvGraphicFramePr>
          <p:cNvPr id="624" name="Table 9"/>
          <p:cNvGraphicFramePr/>
          <p:nvPr/>
        </p:nvGraphicFramePr>
        <p:xfrm>
          <a:off x="431237" y="5350824"/>
          <a:ext cx="6236981" cy="11734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236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B55475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Legenda</a:t>
                      </a:r>
                    </a:p>
                    <a:p>
                      <a:pPr algn="l">
                        <a:defRPr sz="1300"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6</a:t>
                      </a:r>
                      <a:r>
                        <a:rPr baseline="0"/>
                        <a:t>Fundação de Serviços de Saúde Pública </a:t>
                      </a:r>
                    </a:p>
                    <a:p>
                      <a:pPr algn="l">
                        <a:defRPr sz="1300"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7</a:t>
                      </a:r>
                      <a:r>
                        <a:rPr baseline="0"/>
                        <a:t>Notificações compulsórias: doenças evitáveis por imunização, de transmissão vetorial, tuberculose, hanseníase, e posteriormente, raiva humana e doença meningocócica.</a:t>
                      </a:r>
                    </a:p>
                    <a:p>
                      <a:pPr algn="l">
                        <a:defRPr sz="1300"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8 </a:t>
                      </a:r>
                      <a:r>
                        <a:rPr baseline="0"/>
                        <a:t>Conferência Nacional de Saúde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2">
            <a:extLst>
              <a:ext uri="{FF2B5EF4-FFF2-40B4-BE49-F238E27FC236}">
                <a16:creationId xmlns:a16="http://schemas.microsoft.com/office/drawing/2014/main" id="{144AF56B-EDC3-37A1-F8FF-485F655EA6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681911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rgbClr val="B55475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</a:t>
            </a:r>
            <a:r>
              <a:rPr sz="2800" dirty="0" err="1"/>
              <a:t>Informação</a:t>
            </a:r>
            <a:r>
              <a:rPr sz="2800" dirty="0"/>
              <a:t> de </a:t>
            </a:r>
            <a:r>
              <a:rPr sz="2800" dirty="0" err="1"/>
              <a:t>Agravos</a:t>
            </a:r>
            <a:r>
              <a:rPr sz="2800" dirty="0"/>
              <a:t> de </a:t>
            </a:r>
            <a:r>
              <a:rPr sz="2800" dirty="0" err="1"/>
              <a:t>Notificação</a:t>
            </a:r>
            <a:r>
              <a:rPr sz="2800" dirty="0"/>
              <a:t> - SINAN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grpSp>
        <p:nvGrpSpPr>
          <p:cNvPr id="631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628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29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0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35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632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33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4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36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639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637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rgbClr val="B554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38" name="1973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1973</a:t>
              </a:r>
            </a:p>
          </p:txBody>
        </p:sp>
      </p:grpSp>
      <p:sp>
        <p:nvSpPr>
          <p:cNvPr id="640" name="TextBox 50"/>
          <p:cNvSpPr txBox="1"/>
          <p:nvPr/>
        </p:nvSpPr>
        <p:spPr>
          <a:xfrm>
            <a:off x="4635301" y="4572151"/>
            <a:ext cx="6017290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400" b="1" i="1">
                <a:latin typeface="+mj-lt"/>
                <a:ea typeface="+mj-ea"/>
                <a:cs typeface="+mj-cs"/>
                <a:sym typeface="Helvetica"/>
              </a:defRPr>
            </a:pPr>
            <a:r>
              <a:t>Prodabel</a:t>
            </a:r>
            <a:r>
              <a:rPr b="0" baseline="30000"/>
              <a:t>9</a:t>
            </a:r>
            <a:r>
              <a:rPr baseline="30000"/>
              <a:t> </a:t>
            </a:r>
            <a:r>
              <a:t>e Datasus</a:t>
            </a:r>
            <a:r>
              <a:rPr b="0" baseline="30000"/>
              <a:t>10</a:t>
            </a:r>
          </a:p>
          <a:p>
            <a:pPr indent="266700" algn="just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Discussão e desenvolvimento do SINAN</a:t>
            </a:r>
          </a:p>
          <a:p>
            <a:pPr indent="266700" algn="just"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t>1993</a:t>
            </a:r>
          </a:p>
          <a:p>
            <a:pPr indent="266700" algn="just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1ª versão – SINAN em sistema MS-DOS</a:t>
            </a:r>
          </a:p>
          <a:p>
            <a:pPr indent="266700" algn="just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Crescente adesão dos municípios</a:t>
            </a:r>
          </a:p>
        </p:txBody>
      </p:sp>
      <p:graphicFrame>
        <p:nvGraphicFramePr>
          <p:cNvPr id="641" name="Table 9"/>
          <p:cNvGraphicFramePr/>
          <p:nvPr/>
        </p:nvGraphicFramePr>
        <p:xfrm>
          <a:off x="457200" y="5736566"/>
          <a:ext cx="3942271" cy="777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942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0892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B55475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Legenda</a:t>
                      </a:r>
                    </a:p>
                    <a:p>
                      <a:pPr algn="l">
                        <a:defRPr sz="1300"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9</a:t>
                      </a:r>
                      <a:r>
                        <a:rPr baseline="0"/>
                        <a:t>Empresa de Processamento de Dados de Belo Horizonte</a:t>
                      </a:r>
                    </a:p>
                    <a:p>
                      <a:pPr algn="l">
                        <a:defRPr sz="1300"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10</a:t>
                      </a:r>
                      <a:r>
                        <a:rPr baseline="0"/>
                        <a:t>Serviço de processamento de dados do SUS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46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642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45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643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rgbClr val="B554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4" name="1991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1991</a:t>
                </a:r>
              </a:p>
            </p:txBody>
          </p:sp>
        </p:grp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72DE2884-D88F-28F0-FCA6-77710199D3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681911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rgbClr val="B55475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</a:t>
            </a:r>
            <a:r>
              <a:rPr sz="2800" dirty="0" err="1"/>
              <a:t>Informação</a:t>
            </a:r>
            <a:r>
              <a:rPr sz="2800" dirty="0"/>
              <a:t> de </a:t>
            </a:r>
            <a:r>
              <a:rPr sz="2800" dirty="0" err="1"/>
              <a:t>Agravos</a:t>
            </a:r>
            <a:r>
              <a:rPr sz="2800" dirty="0"/>
              <a:t> de </a:t>
            </a:r>
            <a:r>
              <a:rPr sz="2800" dirty="0" err="1"/>
              <a:t>Notificação</a:t>
            </a:r>
            <a:r>
              <a:rPr sz="2800" dirty="0"/>
              <a:t> - SINAN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grpSp>
        <p:nvGrpSpPr>
          <p:cNvPr id="653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650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1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2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57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654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5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56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61" name="Group 27"/>
          <p:cNvGrpSpPr/>
          <p:nvPr/>
        </p:nvGrpSpPr>
        <p:grpSpPr>
          <a:xfrm>
            <a:off x="4876800" y="2538921"/>
            <a:ext cx="1746093" cy="1280608"/>
            <a:chOff x="0" y="136397"/>
            <a:chExt cx="1746092" cy="1280606"/>
          </a:xfrm>
        </p:grpSpPr>
        <p:sp>
          <p:nvSpPr>
            <p:cNvPr id="658" name="Arc 2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9" name="Freeform 29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0" name="Freeform 30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62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665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663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rgbClr val="B554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64" name="1973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1973</a:t>
              </a:r>
            </a:p>
          </p:txBody>
        </p:sp>
      </p:grpSp>
      <p:grpSp>
        <p:nvGrpSpPr>
          <p:cNvPr id="670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666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69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667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rgbClr val="B554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68" name="1991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1991</a:t>
                </a:r>
              </a:p>
            </p:txBody>
          </p:sp>
        </p:grpSp>
      </p:grpSp>
      <p:grpSp>
        <p:nvGrpSpPr>
          <p:cNvPr id="675" name="Group 24"/>
          <p:cNvGrpSpPr/>
          <p:nvPr/>
        </p:nvGrpSpPr>
        <p:grpSpPr>
          <a:xfrm>
            <a:off x="6081710" y="3263900"/>
            <a:ext cx="1066801" cy="1066800"/>
            <a:chOff x="0" y="0"/>
            <a:chExt cx="1066800" cy="1066800"/>
          </a:xfrm>
        </p:grpSpPr>
        <p:sp>
          <p:nvSpPr>
            <p:cNvPr id="671" name="Oval 25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674" name="Oval 26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672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rgbClr val="B554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73" name="2000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2000</a:t>
                </a:r>
              </a:p>
            </p:txBody>
          </p:sp>
        </p:grpSp>
      </p:grpSp>
      <p:sp>
        <p:nvSpPr>
          <p:cNvPr id="676" name="Retângulo 1"/>
          <p:cNvSpPr txBox="1"/>
          <p:nvPr/>
        </p:nvSpPr>
        <p:spPr>
          <a:xfrm>
            <a:off x="6837583" y="1676100"/>
            <a:ext cx="4874501" cy="138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t>2000 </a:t>
            </a:r>
          </a:p>
          <a:p>
            <a:pPr indent="85725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Sinan Windows</a:t>
            </a:r>
          </a:p>
          <a:p>
            <a:pPr indent="85725"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t>2003 </a:t>
            </a:r>
          </a:p>
          <a:p>
            <a:pPr indent="85725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Secretaria de Vigilância em Saúde </a:t>
            </a:r>
          </a:p>
          <a:p>
            <a:pPr marL="85725" lvl="3" indent="0">
              <a:lnSpc>
                <a:spcPct val="114000"/>
              </a:lnSpc>
              <a:buSzPct val="100000"/>
              <a:buFont typeface="Arial"/>
              <a:buChar char="​"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Implantado em todo o país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E369A30-CA5A-FE46-6AB1-9EE57F00CD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681911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rgbClr val="B55475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</a:t>
            </a:r>
            <a:r>
              <a:rPr sz="2800" dirty="0" err="1"/>
              <a:t>Informação</a:t>
            </a:r>
            <a:r>
              <a:rPr sz="2800" dirty="0"/>
              <a:t> de </a:t>
            </a:r>
            <a:r>
              <a:rPr sz="2800" dirty="0" err="1"/>
              <a:t>Agravos</a:t>
            </a:r>
            <a:r>
              <a:rPr sz="2800" dirty="0"/>
              <a:t> de </a:t>
            </a:r>
            <a:r>
              <a:rPr sz="2800" dirty="0" err="1"/>
              <a:t>Notificação</a:t>
            </a:r>
            <a:r>
              <a:rPr sz="2800" dirty="0"/>
              <a:t> - SINAN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grpSp>
        <p:nvGrpSpPr>
          <p:cNvPr id="683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680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1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2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87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684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5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6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91" name="Group 27"/>
          <p:cNvGrpSpPr/>
          <p:nvPr/>
        </p:nvGrpSpPr>
        <p:grpSpPr>
          <a:xfrm>
            <a:off x="4876800" y="2538921"/>
            <a:ext cx="1746093" cy="1280608"/>
            <a:chOff x="0" y="136397"/>
            <a:chExt cx="1746092" cy="1280606"/>
          </a:xfrm>
        </p:grpSpPr>
        <p:sp>
          <p:nvSpPr>
            <p:cNvPr id="688" name="Arc 2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9" name="Freeform 29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0" name="Freeform 30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695" name="Group 31"/>
          <p:cNvGrpSpPr/>
          <p:nvPr/>
        </p:nvGrpSpPr>
        <p:grpSpPr>
          <a:xfrm>
            <a:off x="7072310" y="3812568"/>
            <a:ext cx="1746094" cy="1280898"/>
            <a:chOff x="0" y="0"/>
            <a:chExt cx="1746092" cy="1280896"/>
          </a:xfrm>
        </p:grpSpPr>
        <p:sp>
          <p:nvSpPr>
            <p:cNvPr id="692" name="Arc 32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93" name="Freeform 33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4" name="Freeform 34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96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699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697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rgbClr val="B554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698" name="1973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1973</a:t>
              </a:r>
            </a:p>
          </p:txBody>
        </p:sp>
      </p:grpSp>
      <p:grpSp>
        <p:nvGrpSpPr>
          <p:cNvPr id="704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700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703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701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rgbClr val="B554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2" name="1991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1991</a:t>
                </a:r>
              </a:p>
            </p:txBody>
          </p:sp>
        </p:grpSp>
      </p:grpSp>
      <p:grpSp>
        <p:nvGrpSpPr>
          <p:cNvPr id="709" name="Group 24"/>
          <p:cNvGrpSpPr/>
          <p:nvPr/>
        </p:nvGrpSpPr>
        <p:grpSpPr>
          <a:xfrm>
            <a:off x="6081710" y="3263900"/>
            <a:ext cx="1066801" cy="1066800"/>
            <a:chOff x="0" y="0"/>
            <a:chExt cx="1066800" cy="1066800"/>
          </a:xfrm>
        </p:grpSpPr>
        <p:sp>
          <p:nvSpPr>
            <p:cNvPr id="705" name="Oval 25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708" name="Oval 26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706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rgbClr val="B554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07" name="2000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2000</a:t>
                </a:r>
              </a:p>
            </p:txBody>
          </p:sp>
        </p:grpSp>
      </p:grpSp>
      <p:grpSp>
        <p:nvGrpSpPr>
          <p:cNvPr id="714" name="Group 35"/>
          <p:cNvGrpSpPr/>
          <p:nvPr/>
        </p:nvGrpSpPr>
        <p:grpSpPr>
          <a:xfrm>
            <a:off x="8291510" y="3263900"/>
            <a:ext cx="1066801" cy="1066800"/>
            <a:chOff x="0" y="0"/>
            <a:chExt cx="1066800" cy="1066800"/>
          </a:xfrm>
        </p:grpSpPr>
        <p:sp>
          <p:nvSpPr>
            <p:cNvPr id="710" name="Oval 36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713" name="Oval 37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711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rgbClr val="B554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2" name="2007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2007</a:t>
                </a:r>
              </a:p>
            </p:txBody>
          </p:sp>
        </p:grpSp>
      </p:grpSp>
      <p:sp>
        <p:nvSpPr>
          <p:cNvPr id="715" name="Retângulo 1"/>
          <p:cNvSpPr txBox="1"/>
          <p:nvPr/>
        </p:nvSpPr>
        <p:spPr>
          <a:xfrm>
            <a:off x="9054572" y="4506915"/>
            <a:ext cx="2183059" cy="1618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t>2007 </a:t>
            </a:r>
          </a:p>
          <a:p>
            <a:pPr indent="85725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Sinan NET</a:t>
            </a:r>
          </a:p>
          <a:p>
            <a:pPr indent="85725"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t>2009 </a:t>
            </a:r>
          </a:p>
          <a:p>
            <a:pPr indent="85725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Sinan Influenza</a:t>
            </a:r>
            <a:r>
              <a:rPr baseline="30000"/>
              <a:t>*</a:t>
            </a:r>
          </a:p>
          <a:p>
            <a:pPr marL="534987" lvl="3" indent="0">
              <a:lnSpc>
                <a:spcPct val="114000"/>
              </a:lnSpc>
              <a:buSzPct val="100000"/>
              <a:buFont typeface="Arial"/>
              <a:buChar char="​"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latin typeface="Wingdings 3"/>
                <a:ea typeface="Wingdings 3"/>
                <a:cs typeface="Wingdings 3"/>
                <a:sym typeface="Wingdings 3"/>
              </a:rPr>
              <a:t></a:t>
            </a:r>
          </a:p>
          <a:p>
            <a:pPr lvl="3" indent="85725">
              <a:lnSpc>
                <a:spcPct val="114000"/>
              </a:lnSpc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SIVEP-Gripe</a:t>
            </a:r>
          </a:p>
        </p:txBody>
      </p:sp>
      <p:graphicFrame>
        <p:nvGraphicFramePr>
          <p:cNvPr id="716" name="Table 9"/>
          <p:cNvGraphicFramePr/>
          <p:nvPr/>
        </p:nvGraphicFramePr>
        <p:xfrm>
          <a:off x="457198" y="5934685"/>
          <a:ext cx="3895249" cy="5791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895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B55475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Legenda</a:t>
                      </a:r>
                    </a:p>
                    <a:p>
                      <a:pPr algn="l">
                        <a:defRPr sz="1300" i="1" spc="-50" baseline="30000"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*</a:t>
                      </a:r>
                      <a:r>
                        <a:rPr baseline="0"/>
                        <a:t>Descontinuado em 2018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2">
            <a:extLst>
              <a:ext uri="{FF2B5EF4-FFF2-40B4-BE49-F238E27FC236}">
                <a16:creationId xmlns:a16="http://schemas.microsoft.com/office/drawing/2014/main" id="{453464DC-7D88-EA14-88FB-C5F517D74F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681911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rgbClr val="B55475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</a:t>
            </a:r>
            <a:r>
              <a:rPr sz="2800" dirty="0" err="1"/>
              <a:t>Informação</a:t>
            </a:r>
            <a:r>
              <a:rPr sz="2800" dirty="0"/>
              <a:t> de </a:t>
            </a:r>
            <a:r>
              <a:rPr sz="2800" dirty="0" err="1"/>
              <a:t>Agravos</a:t>
            </a:r>
            <a:r>
              <a:rPr sz="2800" dirty="0"/>
              <a:t> de </a:t>
            </a:r>
            <a:r>
              <a:rPr sz="2800" dirty="0" err="1"/>
              <a:t>Notificação</a:t>
            </a:r>
            <a:r>
              <a:rPr sz="2800" dirty="0"/>
              <a:t> - SINAN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grpSp>
        <p:nvGrpSpPr>
          <p:cNvPr id="723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720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1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2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27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724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5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6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31" name="Group 27"/>
          <p:cNvGrpSpPr/>
          <p:nvPr/>
        </p:nvGrpSpPr>
        <p:grpSpPr>
          <a:xfrm>
            <a:off x="4876800" y="2538921"/>
            <a:ext cx="1746093" cy="1280608"/>
            <a:chOff x="0" y="136397"/>
            <a:chExt cx="1746092" cy="1280606"/>
          </a:xfrm>
        </p:grpSpPr>
        <p:sp>
          <p:nvSpPr>
            <p:cNvPr id="728" name="Arc 2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9" name="Freeform 29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0" name="Freeform 30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35" name="Group 31"/>
          <p:cNvGrpSpPr/>
          <p:nvPr/>
        </p:nvGrpSpPr>
        <p:grpSpPr>
          <a:xfrm>
            <a:off x="7072310" y="3812568"/>
            <a:ext cx="1746094" cy="1280898"/>
            <a:chOff x="0" y="0"/>
            <a:chExt cx="1746092" cy="1280896"/>
          </a:xfrm>
        </p:grpSpPr>
        <p:sp>
          <p:nvSpPr>
            <p:cNvPr id="732" name="Arc 32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3" name="Freeform 33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4" name="Freeform 34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39" name="Group 41"/>
          <p:cNvGrpSpPr/>
          <p:nvPr/>
        </p:nvGrpSpPr>
        <p:grpSpPr>
          <a:xfrm>
            <a:off x="9296400" y="2538921"/>
            <a:ext cx="1746093" cy="1280608"/>
            <a:chOff x="0" y="136397"/>
            <a:chExt cx="1746092" cy="1280606"/>
          </a:xfrm>
        </p:grpSpPr>
        <p:sp>
          <p:nvSpPr>
            <p:cNvPr id="736" name="Arc 42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7" name="Freeform 43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8" name="Freeform 44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rgbClr val="B55475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40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43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741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rgbClr val="B554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42" name="1973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1973</a:t>
              </a:r>
            </a:p>
          </p:txBody>
        </p:sp>
      </p:grpSp>
      <p:grpSp>
        <p:nvGrpSpPr>
          <p:cNvPr id="748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744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747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745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rgbClr val="B554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46" name="1991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1991</a:t>
                </a:r>
              </a:p>
            </p:txBody>
          </p:sp>
        </p:grpSp>
      </p:grpSp>
      <p:grpSp>
        <p:nvGrpSpPr>
          <p:cNvPr id="753" name="Group 24"/>
          <p:cNvGrpSpPr/>
          <p:nvPr/>
        </p:nvGrpSpPr>
        <p:grpSpPr>
          <a:xfrm>
            <a:off x="6081710" y="3263900"/>
            <a:ext cx="1066801" cy="1066800"/>
            <a:chOff x="0" y="0"/>
            <a:chExt cx="1066800" cy="1066800"/>
          </a:xfrm>
        </p:grpSpPr>
        <p:sp>
          <p:nvSpPr>
            <p:cNvPr id="749" name="Oval 25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752" name="Oval 26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750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rgbClr val="B554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1" name="2000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2000</a:t>
                </a:r>
              </a:p>
            </p:txBody>
          </p:sp>
        </p:grpSp>
      </p:grpSp>
      <p:grpSp>
        <p:nvGrpSpPr>
          <p:cNvPr id="758" name="Group 35"/>
          <p:cNvGrpSpPr/>
          <p:nvPr/>
        </p:nvGrpSpPr>
        <p:grpSpPr>
          <a:xfrm>
            <a:off x="8291510" y="3263900"/>
            <a:ext cx="1066801" cy="1066800"/>
            <a:chOff x="0" y="0"/>
            <a:chExt cx="1066800" cy="1066800"/>
          </a:xfrm>
        </p:grpSpPr>
        <p:sp>
          <p:nvSpPr>
            <p:cNvPr id="754" name="Oval 36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757" name="Oval 37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755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rgbClr val="B554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56" name="2007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2007</a:t>
                </a:r>
              </a:p>
            </p:txBody>
          </p:sp>
        </p:grpSp>
      </p:grpSp>
      <p:grpSp>
        <p:nvGrpSpPr>
          <p:cNvPr id="763" name="Group 38"/>
          <p:cNvGrpSpPr/>
          <p:nvPr/>
        </p:nvGrpSpPr>
        <p:grpSpPr>
          <a:xfrm>
            <a:off x="10501310" y="3263900"/>
            <a:ext cx="1066801" cy="1066800"/>
            <a:chOff x="0" y="0"/>
            <a:chExt cx="1066800" cy="1066800"/>
          </a:xfrm>
        </p:grpSpPr>
        <p:sp>
          <p:nvSpPr>
            <p:cNvPr id="759" name="Oval 39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762" name="Oval 40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760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rgbClr val="B5547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1" name="2010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2010</a:t>
                </a:r>
              </a:p>
            </p:txBody>
          </p:sp>
        </p:grpSp>
      </p:grpSp>
      <p:sp>
        <p:nvSpPr>
          <p:cNvPr id="764" name="Retângulo 1"/>
          <p:cNvSpPr txBox="1"/>
          <p:nvPr/>
        </p:nvSpPr>
        <p:spPr>
          <a:xfrm>
            <a:off x="6903722" y="1832250"/>
            <a:ext cx="3934410" cy="1119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indent="266700" algn="r">
              <a:defRPr sz="1400" b="1" i="1">
                <a:latin typeface="+mj-lt"/>
                <a:ea typeface="+mj-ea"/>
                <a:cs typeface="+mj-cs"/>
                <a:sym typeface="Helvetica"/>
              </a:defRPr>
            </a:pPr>
            <a:r>
              <a:t>2010</a:t>
            </a:r>
            <a:endParaRPr baseline="30000"/>
          </a:p>
          <a:p>
            <a:pPr indent="266700" algn="r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Sinan Online</a:t>
            </a:r>
          </a:p>
          <a:p>
            <a:pPr indent="266700" algn="r"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266700" lvl="3" indent="-84138" algn="r">
              <a:lnSpc>
                <a:spcPct val="114000"/>
              </a:lnSpc>
              <a:buSzPct val="100000"/>
              <a:buFont typeface="Arial"/>
              <a:buChar char="​"/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Módulo online para notificação em tempo real</a:t>
            </a:r>
          </a:p>
          <a:p>
            <a:pPr marL="266700" lvl="3" indent="-84138" algn="r">
              <a:lnSpc>
                <a:spcPct val="114000"/>
              </a:lnSpc>
              <a:buSzPct val="100000"/>
              <a:buFont typeface="Arial"/>
              <a:buChar char="​"/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A versão 3.0.4 - Chikungunya e Dengue</a:t>
            </a:r>
          </a:p>
        </p:txBody>
      </p:sp>
      <p:sp>
        <p:nvSpPr>
          <p:cNvPr id="765" name="Title 2"/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681911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rgbClr val="B55475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</a:t>
            </a:r>
            <a:r>
              <a:rPr sz="2800" dirty="0" err="1"/>
              <a:t>Informação</a:t>
            </a:r>
            <a:r>
              <a:rPr sz="2800" dirty="0"/>
              <a:t> de </a:t>
            </a:r>
            <a:r>
              <a:rPr sz="2800" dirty="0" err="1"/>
              <a:t>Agravos</a:t>
            </a:r>
            <a:r>
              <a:rPr sz="2800" dirty="0"/>
              <a:t> de </a:t>
            </a:r>
            <a:r>
              <a:rPr sz="2800" dirty="0" err="1"/>
              <a:t>Notificação</a:t>
            </a:r>
            <a:r>
              <a:rPr sz="2800" dirty="0"/>
              <a:t> - SINAN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 5"/>
          <p:cNvSpPr txBox="1">
            <a:spLocks noGrp="1"/>
          </p:cNvSpPr>
          <p:nvPr>
            <p:ph type="title"/>
          </p:nvPr>
        </p:nvSpPr>
        <p:spPr>
          <a:xfrm>
            <a:off x="609598" y="3848101"/>
            <a:ext cx="6807600" cy="2163670"/>
          </a:xfrm>
          <a:prstGeom prst="rect">
            <a:avLst/>
          </a:prstGeom>
        </p:spPr>
        <p:txBody>
          <a:bodyPr/>
          <a:lstStyle/>
          <a:p>
            <a:r>
              <a:rPr dirty="0"/>
              <a:t>Sistema de Informação</a:t>
            </a:r>
            <a:br>
              <a:rPr dirty="0"/>
            </a:br>
            <a:r>
              <a:rPr sz="3200" b="0" dirty="0"/>
              <a:t>conceitos gerais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768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B55475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/>
              <a:t>Sistema de Informação de </a:t>
            </a:r>
            <a:r>
              <a:rPr dirty="0" err="1"/>
              <a:t>Agravos</a:t>
            </a:r>
            <a:r>
              <a:rPr dirty="0"/>
              <a:t> de </a:t>
            </a:r>
            <a:r>
              <a:rPr dirty="0" err="1"/>
              <a:t>Notificação</a:t>
            </a:r>
            <a:r>
              <a:rPr dirty="0"/>
              <a:t> - SINAN</a:t>
            </a:r>
          </a:p>
        </p:txBody>
      </p:sp>
      <p:graphicFrame>
        <p:nvGraphicFramePr>
          <p:cNvPr id="769" name="Table 9"/>
          <p:cNvGraphicFramePr/>
          <p:nvPr>
            <p:extLst>
              <p:ext uri="{D42A27DB-BD31-4B8C-83A1-F6EECF244321}">
                <p14:modId xmlns:p14="http://schemas.microsoft.com/office/powerpoint/2010/main" val="1971003827"/>
              </p:ext>
            </p:extLst>
          </p:nvPr>
        </p:nvGraphicFramePr>
        <p:xfrm>
          <a:off x="905691" y="5402579"/>
          <a:ext cx="4080978" cy="777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080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B55475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rPr dirty="0" err="1"/>
                        <a:t>FIigura</a:t>
                      </a:r>
                      <a:r>
                        <a:rPr dirty="0"/>
                        <a:t> 4 </a:t>
                      </a:r>
                      <a:r>
                        <a:rPr dirty="0" err="1"/>
                        <a:t>Fluxo</a:t>
                      </a:r>
                      <a:r>
                        <a:rPr dirty="0"/>
                        <a:t> de </a:t>
                      </a:r>
                      <a:r>
                        <a:rPr dirty="0" err="1"/>
                        <a:t>envio</a:t>
                      </a:r>
                      <a:r>
                        <a:rPr dirty="0"/>
                        <a:t> de dados entre as </a:t>
                      </a:r>
                      <a:r>
                        <a:rPr dirty="0" err="1"/>
                        <a:t>instâncias</a:t>
                      </a:r>
                      <a:r>
                        <a:rPr dirty="0"/>
                        <a:t> municipal,  regional, </a:t>
                      </a:r>
                      <a:r>
                        <a:rPr dirty="0" err="1"/>
                        <a:t>estadual</a:t>
                      </a:r>
                      <a:r>
                        <a:rPr dirty="0"/>
                        <a:t> e federal</a:t>
                      </a:r>
                    </a:p>
                    <a:p>
                      <a:pPr algn="l">
                        <a:defRPr sz="1300" i="1" spc="-50">
                          <a:solidFill>
                            <a:srgbClr val="053F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Fonte: </a:t>
                      </a:r>
                      <a:r>
                        <a:rPr dirty="0" err="1">
                          <a:solidFill>
                            <a:schemeClr val="tx1"/>
                          </a:solidFill>
                        </a:rPr>
                        <a:t>Brasil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. Manual de </a:t>
                      </a:r>
                      <a:r>
                        <a:rPr dirty="0" err="1">
                          <a:solidFill>
                            <a:schemeClr val="tx1"/>
                          </a:solidFill>
                        </a:rPr>
                        <a:t>Normas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 e </a:t>
                      </a:r>
                      <a:r>
                        <a:rPr dirty="0" err="1">
                          <a:solidFill>
                            <a:schemeClr val="tx1"/>
                          </a:solidFill>
                        </a:rPr>
                        <a:t>Rotinas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 (2007).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70" name="Imagem 1" descr="Imagem 1"/>
          <p:cNvPicPr>
            <a:picLocks noChangeAspect="1"/>
          </p:cNvPicPr>
          <p:nvPr/>
        </p:nvPicPr>
        <p:blipFill>
          <a:blip r:embed="rId2"/>
          <a:srcRect l="72797" t="42381" r="14068" b="19632"/>
          <a:stretch>
            <a:fillRect/>
          </a:stretch>
        </p:blipFill>
        <p:spPr>
          <a:xfrm>
            <a:off x="609600" y="1679943"/>
            <a:ext cx="4248473" cy="3455584"/>
          </a:xfrm>
          <a:prstGeom prst="rect">
            <a:avLst/>
          </a:prstGeom>
          <a:ln w="12700">
            <a:miter lim="400000"/>
          </a:ln>
        </p:spPr>
      </p:pic>
      <p:sp>
        <p:nvSpPr>
          <p:cNvPr id="771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5198852" y="685799"/>
            <a:ext cx="6403676" cy="461540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/>
              <a:t>SINAN</a:t>
            </a:r>
            <a:endParaRPr sz="1600" dirty="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182562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 err="1">
                <a:latin typeface="+mj-lt"/>
              </a:rPr>
              <a:t>Municípios</a:t>
            </a:r>
            <a:r>
              <a:rPr sz="1400" dirty="0">
                <a:latin typeface="+mj-lt"/>
              </a:rPr>
              <a:t> e </a:t>
            </a:r>
            <a:r>
              <a:rPr sz="1400" dirty="0" err="1">
                <a:latin typeface="+mj-lt"/>
              </a:rPr>
              <a:t>Estados</a:t>
            </a:r>
            <a:endParaRPr sz="1400" dirty="0">
              <a:solidFill>
                <a:srgbClr val="444D26"/>
              </a:solidFill>
              <a:latin typeface="+mj-lt"/>
              <a:ea typeface="+mn-ea"/>
              <a:cs typeface="+mn-cs"/>
              <a:sym typeface="Microsoft New Tai Lue"/>
            </a:endParaRPr>
          </a:p>
          <a:p>
            <a:pPr marL="449262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 err="1">
                <a:latin typeface="+mj-lt"/>
              </a:rPr>
              <a:t>notificação</a:t>
            </a:r>
            <a:r>
              <a:rPr sz="1400" dirty="0">
                <a:latin typeface="+mj-lt"/>
              </a:rPr>
              <a:t> e </a:t>
            </a:r>
            <a:r>
              <a:rPr sz="1400" dirty="0" err="1">
                <a:latin typeface="+mj-lt"/>
              </a:rPr>
              <a:t>investigação</a:t>
            </a:r>
            <a:r>
              <a:rPr sz="1400" dirty="0">
                <a:latin typeface="+mj-lt"/>
              </a:rPr>
              <a:t> de </a:t>
            </a:r>
            <a:r>
              <a:rPr sz="1400" dirty="0" err="1">
                <a:latin typeface="+mj-lt"/>
              </a:rPr>
              <a:t>casos</a:t>
            </a:r>
            <a:endParaRPr sz="1400" dirty="0">
              <a:solidFill>
                <a:srgbClr val="444D26"/>
              </a:solidFill>
              <a:latin typeface="+mj-lt"/>
              <a:ea typeface="+mn-ea"/>
              <a:cs typeface="+mn-cs"/>
              <a:sym typeface="Microsoft New Tai Lue"/>
            </a:endParaRPr>
          </a:p>
          <a:p>
            <a:pPr marL="182562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00" dirty="0">
              <a:solidFill>
                <a:srgbClr val="444D26"/>
              </a:solidFill>
              <a:latin typeface="+mj-lt"/>
              <a:ea typeface="+mn-ea"/>
              <a:cs typeface="+mn-cs"/>
              <a:sym typeface="Microsoft New Tai Lue"/>
            </a:endParaRPr>
          </a:p>
          <a:p>
            <a:pPr marL="182562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 err="1">
                <a:latin typeface="+mj-lt"/>
              </a:rPr>
              <a:t>Ministério</a:t>
            </a:r>
            <a:r>
              <a:rPr sz="1400" dirty="0">
                <a:latin typeface="+mj-lt"/>
              </a:rPr>
              <a:t> da Saúde </a:t>
            </a:r>
            <a:endParaRPr sz="1400" dirty="0">
              <a:solidFill>
                <a:srgbClr val="444D26"/>
              </a:solidFill>
              <a:latin typeface="+mj-lt"/>
              <a:ea typeface="+mn-ea"/>
              <a:cs typeface="+mn-cs"/>
              <a:sym typeface="Microsoft New Tai Lue"/>
            </a:endParaRPr>
          </a:p>
          <a:p>
            <a:pPr marL="449262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>
                <a:latin typeface="+mj-lt"/>
              </a:rPr>
              <a:t>gestor </a:t>
            </a:r>
            <a:r>
              <a:rPr sz="1400" dirty="0" err="1">
                <a:latin typeface="+mj-lt"/>
              </a:rPr>
              <a:t>nacional</a:t>
            </a:r>
            <a:endParaRPr sz="1400" dirty="0">
              <a:solidFill>
                <a:srgbClr val="444D26"/>
              </a:solidFill>
              <a:latin typeface="+mj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 err="1"/>
              <a:t>Formulários</a:t>
            </a:r>
            <a:r>
              <a:rPr sz="1600" dirty="0"/>
              <a:t> </a:t>
            </a:r>
            <a:r>
              <a:rPr sz="1600" dirty="0" err="1"/>
              <a:t>padronizados</a:t>
            </a:r>
            <a:endParaRPr sz="1600" dirty="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180975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 err="1">
                <a:latin typeface="+mj-lt"/>
              </a:rPr>
              <a:t>Ficha</a:t>
            </a:r>
            <a:r>
              <a:rPr sz="1400" dirty="0">
                <a:latin typeface="+mj-lt"/>
              </a:rPr>
              <a:t> de </a:t>
            </a:r>
            <a:r>
              <a:rPr sz="1400" dirty="0" err="1">
                <a:latin typeface="+mj-lt"/>
              </a:rPr>
              <a:t>Notificação</a:t>
            </a:r>
            <a:r>
              <a:rPr sz="1400" dirty="0">
                <a:latin typeface="+mj-lt"/>
              </a:rPr>
              <a:t> Individual (FNI) </a:t>
            </a:r>
            <a:r>
              <a:rPr sz="1400" dirty="0">
                <a:latin typeface="+mj-lt"/>
                <a:ea typeface="Wingdings 3"/>
                <a:cs typeface="Wingdings 3"/>
                <a:sym typeface="Wingdings 3"/>
              </a:rPr>
              <a:t></a:t>
            </a:r>
            <a:r>
              <a:rPr sz="1400" dirty="0">
                <a:latin typeface="+mj-lt"/>
              </a:rPr>
              <a:t> </a:t>
            </a:r>
            <a:r>
              <a:rPr sz="1400" dirty="0" err="1">
                <a:latin typeface="+mj-lt"/>
              </a:rPr>
              <a:t>também</a:t>
            </a:r>
            <a:r>
              <a:rPr sz="1400" dirty="0">
                <a:latin typeface="+mj-lt"/>
              </a:rPr>
              <a:t> </a:t>
            </a:r>
            <a:r>
              <a:rPr sz="1400" dirty="0" err="1">
                <a:latin typeface="+mj-lt"/>
              </a:rPr>
              <a:t>usada</a:t>
            </a:r>
            <a:r>
              <a:rPr sz="1400" dirty="0">
                <a:latin typeface="+mj-lt"/>
              </a:rPr>
              <a:t> para a </a:t>
            </a:r>
            <a:r>
              <a:rPr sz="1400" dirty="0" err="1">
                <a:latin typeface="+mj-lt"/>
              </a:rPr>
              <a:t>notificação</a:t>
            </a:r>
            <a:r>
              <a:rPr sz="1400" dirty="0">
                <a:latin typeface="+mj-lt"/>
              </a:rPr>
              <a:t> </a:t>
            </a:r>
            <a:r>
              <a:rPr sz="1400" dirty="0" err="1">
                <a:latin typeface="+mj-lt"/>
              </a:rPr>
              <a:t>negativa</a:t>
            </a:r>
            <a:endParaRPr sz="1400" dirty="0">
              <a:solidFill>
                <a:srgbClr val="444D26"/>
              </a:solidFill>
              <a:latin typeface="+mj-lt"/>
              <a:ea typeface="+mn-ea"/>
              <a:cs typeface="+mn-cs"/>
              <a:sym typeface="Microsoft New Tai Lue"/>
            </a:endParaRPr>
          </a:p>
          <a:p>
            <a:pPr marL="180975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 err="1">
                <a:latin typeface="+mj-lt"/>
              </a:rPr>
              <a:t>Ficha</a:t>
            </a:r>
            <a:r>
              <a:rPr sz="1400" dirty="0">
                <a:latin typeface="+mj-lt"/>
              </a:rPr>
              <a:t> de </a:t>
            </a:r>
            <a:r>
              <a:rPr sz="1400" dirty="0" err="1">
                <a:latin typeface="+mj-lt"/>
              </a:rPr>
              <a:t>Investigação</a:t>
            </a:r>
            <a:r>
              <a:rPr sz="1400" dirty="0">
                <a:latin typeface="+mj-lt"/>
              </a:rPr>
              <a:t> Individual (FII)</a:t>
            </a:r>
            <a:endParaRPr sz="1400" dirty="0">
              <a:solidFill>
                <a:srgbClr val="444D26"/>
              </a:solidFill>
              <a:latin typeface="+mj-lt"/>
              <a:ea typeface="+mn-ea"/>
              <a:cs typeface="+mn-cs"/>
              <a:sym typeface="Microsoft New Tai Lue"/>
            </a:endParaRPr>
          </a:p>
          <a:p>
            <a:pPr marL="180975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 err="1">
                <a:latin typeface="+mj-lt"/>
              </a:rPr>
              <a:t>Ficha</a:t>
            </a:r>
            <a:r>
              <a:rPr sz="1400" dirty="0">
                <a:latin typeface="+mj-lt"/>
              </a:rPr>
              <a:t> de </a:t>
            </a:r>
            <a:r>
              <a:rPr sz="1400" dirty="0" err="1">
                <a:latin typeface="+mj-lt"/>
              </a:rPr>
              <a:t>Investigação</a:t>
            </a:r>
            <a:r>
              <a:rPr sz="1400" dirty="0">
                <a:latin typeface="+mj-lt"/>
              </a:rPr>
              <a:t> de </a:t>
            </a:r>
            <a:r>
              <a:rPr sz="1400" dirty="0" err="1">
                <a:latin typeface="+mj-lt"/>
              </a:rPr>
              <a:t>Surto</a:t>
            </a:r>
            <a:r>
              <a:rPr sz="1400" dirty="0">
                <a:latin typeface="+mj-lt"/>
              </a:rPr>
              <a:t> (FIS)</a:t>
            </a:r>
            <a:endParaRPr sz="1400" dirty="0">
              <a:solidFill>
                <a:srgbClr val="444D26"/>
              </a:solidFill>
              <a:latin typeface="+mj-lt"/>
              <a:ea typeface="+mn-ea"/>
              <a:cs typeface="+mn-cs"/>
              <a:sym typeface="Microsoft New Tai Lue"/>
            </a:endParaRPr>
          </a:p>
          <a:p>
            <a:pPr marL="449262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>
                <a:latin typeface="+mj-lt"/>
              </a:rPr>
              <a:t>Dados do </a:t>
            </a:r>
            <a:r>
              <a:rPr sz="1400" dirty="0" err="1">
                <a:latin typeface="+mj-lt"/>
              </a:rPr>
              <a:t>paciente</a:t>
            </a:r>
            <a:r>
              <a:rPr sz="1400" dirty="0">
                <a:latin typeface="+mj-lt"/>
              </a:rPr>
              <a:t>, </a:t>
            </a:r>
            <a:r>
              <a:rPr sz="1400" dirty="0" err="1">
                <a:latin typeface="+mj-lt"/>
              </a:rPr>
              <a:t>sociodemográfico</a:t>
            </a:r>
            <a:r>
              <a:rPr sz="1400" dirty="0">
                <a:latin typeface="+mj-lt"/>
              </a:rPr>
              <a:t>, </a:t>
            </a:r>
            <a:r>
              <a:rPr sz="1400" dirty="0" err="1">
                <a:latin typeface="+mj-lt"/>
              </a:rPr>
              <a:t>econômicos</a:t>
            </a:r>
            <a:r>
              <a:rPr sz="1400" dirty="0">
                <a:latin typeface="+mj-lt"/>
              </a:rPr>
              <a:t>, </a:t>
            </a:r>
            <a:r>
              <a:rPr sz="1400" dirty="0" err="1">
                <a:latin typeface="+mj-lt"/>
              </a:rPr>
              <a:t>doença</a:t>
            </a:r>
            <a:r>
              <a:rPr sz="1400" dirty="0">
                <a:latin typeface="+mj-lt"/>
              </a:rPr>
              <a:t>/</a:t>
            </a:r>
            <a:r>
              <a:rPr sz="1400" dirty="0" err="1">
                <a:latin typeface="+mj-lt"/>
              </a:rPr>
              <a:t>agravo</a:t>
            </a:r>
            <a:r>
              <a:rPr sz="1400" dirty="0">
                <a:latin typeface="+mj-lt"/>
              </a:rPr>
              <a:t> e dos </a:t>
            </a:r>
            <a:r>
              <a:rPr sz="1400" dirty="0" err="1">
                <a:latin typeface="+mj-lt"/>
              </a:rPr>
              <a:t>serviços</a:t>
            </a:r>
            <a:endParaRPr sz="1400" dirty="0">
              <a:solidFill>
                <a:srgbClr val="444D26"/>
              </a:solidFill>
              <a:latin typeface="+mj-lt"/>
              <a:ea typeface="+mn-ea"/>
              <a:cs typeface="+mn-cs"/>
              <a:sym typeface="Microsoft New Tai Lue"/>
            </a:endParaRPr>
          </a:p>
          <a:p>
            <a:pPr marL="449262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100" dirty="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600" dirty="0"/>
              <a:t>LNNC</a:t>
            </a:r>
            <a:endParaRPr sz="1600" dirty="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180975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 err="1">
                <a:latin typeface="+mj-lt"/>
              </a:rPr>
              <a:t>Lista</a:t>
            </a:r>
            <a:r>
              <a:rPr sz="1400" dirty="0">
                <a:latin typeface="+mj-lt"/>
              </a:rPr>
              <a:t> Nacional de </a:t>
            </a:r>
            <a:r>
              <a:rPr sz="1400" dirty="0" err="1">
                <a:latin typeface="+mj-lt"/>
              </a:rPr>
              <a:t>Notificação</a:t>
            </a:r>
            <a:r>
              <a:rPr sz="1400" dirty="0">
                <a:latin typeface="+mj-lt"/>
              </a:rPr>
              <a:t> </a:t>
            </a:r>
            <a:r>
              <a:rPr sz="1400" dirty="0" err="1">
                <a:latin typeface="+mj-lt"/>
              </a:rPr>
              <a:t>Compulsória</a:t>
            </a:r>
            <a:r>
              <a:rPr sz="1400" dirty="0">
                <a:latin typeface="+mj-lt"/>
              </a:rPr>
              <a:t> de </a:t>
            </a:r>
            <a:r>
              <a:rPr sz="1400" dirty="0" err="1">
                <a:latin typeface="+mj-lt"/>
              </a:rPr>
              <a:t>doenças</a:t>
            </a:r>
            <a:r>
              <a:rPr sz="1400" dirty="0">
                <a:latin typeface="+mj-lt"/>
              </a:rPr>
              <a:t>, </a:t>
            </a:r>
            <a:r>
              <a:rPr sz="1400" dirty="0" err="1">
                <a:latin typeface="+mj-lt"/>
              </a:rPr>
              <a:t>agravos</a:t>
            </a:r>
            <a:r>
              <a:rPr sz="1400" dirty="0">
                <a:latin typeface="+mj-lt"/>
              </a:rPr>
              <a:t> e </a:t>
            </a:r>
            <a:r>
              <a:rPr sz="1400" dirty="0" err="1">
                <a:latin typeface="+mj-lt"/>
              </a:rPr>
              <a:t>eventos</a:t>
            </a:r>
            <a:r>
              <a:rPr sz="1400" dirty="0">
                <a:latin typeface="+mj-lt"/>
              </a:rPr>
              <a:t> de </a:t>
            </a:r>
            <a:r>
              <a:rPr sz="1400" dirty="0" err="1">
                <a:latin typeface="+mj-lt"/>
              </a:rPr>
              <a:t>saúde</a:t>
            </a:r>
            <a:r>
              <a:rPr sz="1400" dirty="0">
                <a:latin typeface="+mj-lt"/>
              </a:rPr>
              <a:t> </a:t>
            </a:r>
            <a:r>
              <a:rPr sz="1400" dirty="0" err="1">
                <a:latin typeface="+mj-lt"/>
              </a:rPr>
              <a:t>pública</a:t>
            </a:r>
            <a:endParaRPr sz="1400" dirty="0">
              <a:solidFill>
                <a:srgbClr val="444D26"/>
              </a:solidFill>
              <a:latin typeface="+mj-lt"/>
              <a:ea typeface="+mn-ea"/>
              <a:cs typeface="+mn-cs"/>
              <a:sym typeface="Microsoft New Tai Lue"/>
            </a:endParaRPr>
          </a:p>
          <a:p>
            <a:pPr marL="180975" lvl="3" algn="just">
              <a:lnSpc>
                <a:spcPct val="114000"/>
              </a:lnSpc>
              <a:spcBef>
                <a:spcPts val="0"/>
              </a:spcBef>
              <a:defRPr sz="12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sz="1400" dirty="0" err="1">
                <a:latin typeface="+mj-lt"/>
              </a:rPr>
              <a:t>Anexo</a:t>
            </a:r>
            <a:r>
              <a:rPr sz="1400" dirty="0">
                <a:latin typeface="+mj-lt"/>
              </a:rPr>
              <a:t> 1 do </a:t>
            </a:r>
            <a:r>
              <a:rPr sz="1400" dirty="0" err="1">
                <a:latin typeface="+mj-lt"/>
              </a:rPr>
              <a:t>Anexo</a:t>
            </a:r>
            <a:r>
              <a:rPr sz="1400" dirty="0">
                <a:latin typeface="+mj-lt"/>
              </a:rPr>
              <a:t> V da </a:t>
            </a:r>
            <a:r>
              <a:rPr sz="1400" dirty="0" err="1">
                <a:latin typeface="+mj-lt"/>
              </a:rPr>
              <a:t>Portaria</a:t>
            </a:r>
            <a:r>
              <a:rPr sz="1400" dirty="0">
                <a:latin typeface="+mj-lt"/>
              </a:rPr>
              <a:t> de </a:t>
            </a:r>
            <a:r>
              <a:rPr sz="1400" dirty="0" err="1">
                <a:latin typeface="+mj-lt"/>
              </a:rPr>
              <a:t>Consolidação</a:t>
            </a:r>
            <a:r>
              <a:rPr sz="1400" dirty="0">
                <a:latin typeface="+mj-lt"/>
              </a:rPr>
              <a:t> nº 4/GM/MS, de 28 de </a:t>
            </a:r>
            <a:r>
              <a:rPr sz="1400" dirty="0" err="1">
                <a:latin typeface="+mj-lt"/>
              </a:rPr>
              <a:t>setembro</a:t>
            </a:r>
            <a:r>
              <a:rPr sz="1400" dirty="0">
                <a:latin typeface="+mj-lt"/>
              </a:rPr>
              <a:t> de 2017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Title 5"/>
          <p:cNvSpPr txBox="1">
            <a:spLocks noGrp="1"/>
          </p:cNvSpPr>
          <p:nvPr>
            <p:ph type="title"/>
          </p:nvPr>
        </p:nvSpPr>
        <p:spPr>
          <a:xfrm>
            <a:off x="609600" y="3043989"/>
            <a:ext cx="7403432" cy="25177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/>
              <a:t>Sistema de Vigilância Epidemiologica da Gripe – SIVEP-Gripe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grpSp>
        <p:nvGrpSpPr>
          <p:cNvPr id="779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776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7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778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>
                <a:solidFill>
                  <a:schemeClr val="accent1"/>
                </a:solidFill>
              </a:endParaRPr>
            </a:p>
          </p:txBody>
        </p:sp>
      </p:grpSp>
      <p:sp>
        <p:nvSpPr>
          <p:cNvPr id="780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81" name="Círculo"/>
          <p:cNvSpPr/>
          <p:nvPr/>
        </p:nvSpPr>
        <p:spPr>
          <a:xfrm>
            <a:off x="1763711" y="3365501"/>
            <a:ext cx="863599" cy="863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218987">
              <a:defRPr sz="14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82" name="2000"/>
          <p:cNvSpPr txBox="1"/>
          <p:nvPr/>
        </p:nvSpPr>
        <p:spPr>
          <a:xfrm>
            <a:off x="1935902" y="3643629"/>
            <a:ext cx="51921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 defTabSz="1218987">
              <a:defRPr sz="14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2000</a:t>
            </a:r>
          </a:p>
        </p:txBody>
      </p:sp>
      <p:sp>
        <p:nvSpPr>
          <p:cNvPr id="784" name="Title 2"/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934674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>
                <a:solidFill>
                  <a:schemeClr val="accent1"/>
                </a:solidFill>
              </a:rPr>
              <a:t>Sistema de </a:t>
            </a:r>
            <a:r>
              <a:rPr sz="2800" dirty="0" err="1">
                <a:solidFill>
                  <a:schemeClr val="accent1"/>
                </a:solidFill>
              </a:rPr>
              <a:t>Vigilância</a:t>
            </a:r>
            <a:r>
              <a:rPr sz="2800" dirty="0">
                <a:solidFill>
                  <a:schemeClr val="accent1"/>
                </a:solidFill>
              </a:rPr>
              <a:t> </a:t>
            </a:r>
            <a:r>
              <a:rPr sz="2800" dirty="0" err="1">
                <a:solidFill>
                  <a:schemeClr val="accent1"/>
                </a:solidFill>
              </a:rPr>
              <a:t>Epidemiológica</a:t>
            </a:r>
            <a:r>
              <a:rPr sz="2800" dirty="0">
                <a:solidFill>
                  <a:schemeClr val="accent1"/>
                </a:solidFill>
              </a:rPr>
              <a:t> da Gripe </a:t>
            </a:r>
            <a:r>
              <a:rPr lang="pt-BR" sz="2800" dirty="0">
                <a:solidFill>
                  <a:schemeClr val="accent1"/>
                </a:solidFill>
              </a:rPr>
              <a:t>–</a:t>
            </a:r>
            <a:r>
              <a:rPr sz="2800" dirty="0">
                <a:solidFill>
                  <a:schemeClr val="accent1"/>
                </a:solidFill>
              </a:rPr>
              <a:t> SIVEP</a:t>
            </a:r>
            <a:r>
              <a:rPr lang="pt-BR" sz="2800" dirty="0">
                <a:solidFill>
                  <a:schemeClr val="accent1"/>
                </a:solidFill>
              </a:rPr>
              <a:t>-</a:t>
            </a:r>
            <a:r>
              <a:rPr sz="2800" dirty="0">
                <a:solidFill>
                  <a:schemeClr val="accent1"/>
                </a:solidFill>
              </a:rPr>
              <a:t>Gripe</a:t>
            </a:r>
          </a:p>
        </p:txBody>
      </p:sp>
      <p:sp>
        <p:nvSpPr>
          <p:cNvPr id="783" name="TextBox 50"/>
          <p:cNvSpPr txBox="1"/>
          <p:nvPr/>
        </p:nvSpPr>
        <p:spPr>
          <a:xfrm>
            <a:off x="2399765" y="1133771"/>
            <a:ext cx="6017290" cy="203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Implantado</a:t>
            </a:r>
            <a:r>
              <a:rPr dirty="0"/>
              <a:t> o SIVEP</a:t>
            </a:r>
            <a:r>
              <a:rPr lang="pt-BR" dirty="0"/>
              <a:t>-</a:t>
            </a:r>
            <a:r>
              <a:rPr dirty="0"/>
              <a:t>Gripe</a:t>
            </a:r>
          </a:p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indent="266700">
              <a:defRPr sz="1400" b="1" i="1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Identificação</a:t>
            </a:r>
            <a:r>
              <a:rPr dirty="0"/>
              <a:t> e </a:t>
            </a:r>
            <a:r>
              <a:rPr dirty="0" err="1"/>
              <a:t>monitoramento</a:t>
            </a:r>
            <a:r>
              <a:rPr dirty="0"/>
              <a:t> da </a:t>
            </a:r>
            <a:r>
              <a:rPr dirty="0" err="1"/>
              <a:t>circulação</a:t>
            </a:r>
            <a:r>
              <a:rPr dirty="0"/>
              <a:t> de </a:t>
            </a:r>
            <a:r>
              <a:rPr dirty="0" err="1"/>
              <a:t>vírus</a:t>
            </a:r>
            <a:r>
              <a:rPr dirty="0"/>
              <a:t> </a:t>
            </a:r>
            <a:r>
              <a:rPr dirty="0" err="1"/>
              <a:t>respiratórios</a:t>
            </a:r>
            <a:endParaRPr dirty="0"/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indent="266700"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Vigilância</a:t>
            </a:r>
            <a:r>
              <a:rPr dirty="0"/>
              <a:t> em </a:t>
            </a:r>
            <a:r>
              <a:rPr dirty="0" err="1"/>
              <a:t>Unidades</a:t>
            </a:r>
            <a:r>
              <a:rPr dirty="0"/>
              <a:t> </a:t>
            </a:r>
            <a:r>
              <a:rPr dirty="0" err="1"/>
              <a:t>Sentinelas</a:t>
            </a:r>
            <a:r>
              <a:rPr dirty="0"/>
              <a:t> </a:t>
            </a:r>
            <a:endParaRPr b="0" dirty="0"/>
          </a:p>
          <a:p>
            <a:pPr indent="266700"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rPr b="0" dirty="0" err="1"/>
              <a:t>Preferencialmente</a:t>
            </a:r>
            <a:r>
              <a:rPr b="0" dirty="0"/>
              <a:t> </a:t>
            </a:r>
            <a:r>
              <a:rPr b="0" dirty="0" err="1"/>
              <a:t>unidades</a:t>
            </a:r>
            <a:r>
              <a:rPr b="0" dirty="0"/>
              <a:t> 24 horas e </a:t>
            </a:r>
            <a:r>
              <a:rPr b="0" dirty="0" err="1"/>
              <a:t>todas</a:t>
            </a:r>
            <a:r>
              <a:rPr b="0" dirty="0"/>
              <a:t> </a:t>
            </a:r>
            <a:r>
              <a:rPr b="0" dirty="0" err="1"/>
              <a:t>faixas</a:t>
            </a:r>
            <a:r>
              <a:rPr b="0" dirty="0"/>
              <a:t> </a:t>
            </a:r>
            <a:r>
              <a:rPr b="0" dirty="0" err="1"/>
              <a:t>etárias</a:t>
            </a:r>
            <a:endParaRPr b="0" dirty="0"/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Dados </a:t>
            </a:r>
            <a:r>
              <a:rPr dirty="0" err="1"/>
              <a:t>agregados</a:t>
            </a:r>
            <a:r>
              <a:rPr dirty="0"/>
              <a:t> de </a:t>
            </a:r>
            <a:r>
              <a:rPr dirty="0" err="1"/>
              <a:t>atendimentos</a:t>
            </a:r>
            <a:r>
              <a:rPr dirty="0"/>
              <a:t> de </a:t>
            </a:r>
            <a:r>
              <a:rPr dirty="0" err="1"/>
              <a:t>Síndrome</a:t>
            </a:r>
            <a:r>
              <a:rPr dirty="0"/>
              <a:t> </a:t>
            </a:r>
            <a:r>
              <a:rPr dirty="0" err="1"/>
              <a:t>Gripal</a:t>
            </a:r>
            <a:r>
              <a:rPr dirty="0"/>
              <a:t> (SG)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Até</a:t>
            </a:r>
            <a:r>
              <a:rPr dirty="0"/>
              <a:t> 5 </a:t>
            </a:r>
            <a:r>
              <a:rPr dirty="0" err="1"/>
              <a:t>coletas</a:t>
            </a:r>
            <a:r>
              <a:rPr dirty="0"/>
              <a:t> de swab de </a:t>
            </a:r>
            <a:r>
              <a:rPr dirty="0" err="1"/>
              <a:t>nasofaringe</a:t>
            </a:r>
            <a:r>
              <a:rPr dirty="0"/>
              <a:t> </a:t>
            </a:r>
            <a:r>
              <a:rPr dirty="0" err="1"/>
              <a:t>semanal</a:t>
            </a:r>
            <a:endParaRPr dirty="0"/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Dados </a:t>
            </a:r>
            <a:r>
              <a:rPr dirty="0" err="1"/>
              <a:t>individuais</a:t>
            </a:r>
            <a:r>
              <a:rPr dirty="0"/>
              <a:t> dos </a:t>
            </a:r>
            <a:r>
              <a:rPr dirty="0" err="1"/>
              <a:t>indivíduos</a:t>
            </a:r>
            <a:r>
              <a:rPr dirty="0"/>
              <a:t> com </a:t>
            </a:r>
            <a:r>
              <a:rPr dirty="0" err="1"/>
              <a:t>amostras</a:t>
            </a:r>
            <a:r>
              <a:rPr dirty="0"/>
              <a:t> </a:t>
            </a:r>
            <a:r>
              <a:rPr dirty="0" err="1"/>
              <a:t>coletadas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pSp>
        <p:nvGrpSpPr>
          <p:cNvPr id="790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787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8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89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794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791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2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93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95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798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  <a:solidFill>
            <a:schemeClr val="accent1"/>
          </a:solidFill>
        </p:grpSpPr>
        <p:sp>
          <p:nvSpPr>
            <p:cNvPr id="796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797" name="2000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2000</a:t>
              </a:r>
            </a:p>
          </p:txBody>
        </p:sp>
      </p:grpSp>
      <p:sp>
        <p:nvSpPr>
          <p:cNvPr id="799" name="TextBox 50"/>
          <p:cNvSpPr txBox="1"/>
          <p:nvPr/>
        </p:nvSpPr>
        <p:spPr>
          <a:xfrm>
            <a:off x="4635301" y="4680102"/>
            <a:ext cx="6017290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t>Pandemia de influenza A(H1N1)pdm09</a:t>
            </a:r>
            <a:endParaRPr baseline="30000"/>
          </a:p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baseline="30000"/>
          </a:p>
          <a:p>
            <a:pPr indent="266700">
              <a:defRPr sz="1400" b="1" i="1">
                <a:latin typeface="+mj-lt"/>
                <a:ea typeface="+mj-ea"/>
                <a:cs typeface="+mj-cs"/>
                <a:sym typeface="Helvetica"/>
              </a:defRPr>
            </a:pPr>
            <a:r>
              <a:t>Criação da vigilância de casos graves hospitalizados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Síndrome Aguda Respiratória Grave (SRAG)</a:t>
            </a:r>
          </a:p>
          <a:p>
            <a:pPr indent="266700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t>Notificação universal dos casos de SRAG no SINAN Web Influenza</a:t>
            </a:r>
          </a:p>
        </p:txBody>
      </p:sp>
      <p:grpSp>
        <p:nvGrpSpPr>
          <p:cNvPr id="804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800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803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801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802" name="2009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2009</a:t>
                </a:r>
              </a:p>
            </p:txBody>
          </p:sp>
        </p:grpSp>
      </p:grpSp>
      <p:sp>
        <p:nvSpPr>
          <p:cNvPr id="23" name="Title 2"/>
          <p:cNvSpPr txBox="1">
            <a:spLocks/>
          </p:cNvSpPr>
          <p:nvPr/>
        </p:nvSpPr>
        <p:spPr>
          <a:xfrm>
            <a:off x="609598" y="685800"/>
            <a:ext cx="7934674" cy="122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914400" rtl="0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-200" baseline="0">
                <a:solidFill>
                  <a:schemeClr val="accent2"/>
                </a:solidFill>
                <a:uFillTx/>
                <a:latin typeface="Candara"/>
                <a:ea typeface="Candara"/>
                <a:cs typeface="Candara"/>
                <a:sym typeface="Candara"/>
              </a:defRPr>
            </a:lvl1pPr>
            <a:lvl2pPr marL="0" marR="0" indent="0" algn="l" defTabSz="914400" rtl="0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-150" baseline="0">
                <a:solidFill>
                  <a:srgbClr val="444D26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-150" baseline="0">
                <a:solidFill>
                  <a:srgbClr val="444D26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-150" baseline="0">
                <a:solidFill>
                  <a:srgbClr val="444D26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-150" baseline="0">
                <a:solidFill>
                  <a:srgbClr val="444D26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-150" baseline="0">
                <a:solidFill>
                  <a:srgbClr val="444D26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-150" baseline="0">
                <a:solidFill>
                  <a:srgbClr val="444D26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-150" baseline="0">
                <a:solidFill>
                  <a:srgbClr val="444D26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-150" baseline="0">
                <a:solidFill>
                  <a:srgbClr val="444D26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pt-BR" sz="2800">
                <a:solidFill>
                  <a:schemeClr val="accent1"/>
                </a:solidFill>
              </a:rPr>
              <a:t>Sistema de Vigilância Epidemiológica da Gripe – SIVEP-Gripe</a:t>
            </a:r>
            <a:endParaRPr lang="pt-BR" sz="2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grpSp>
        <p:nvGrpSpPr>
          <p:cNvPr id="811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808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09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0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15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812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3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4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19" name="Group 27"/>
          <p:cNvGrpSpPr/>
          <p:nvPr/>
        </p:nvGrpSpPr>
        <p:grpSpPr>
          <a:xfrm>
            <a:off x="4876800" y="2538921"/>
            <a:ext cx="1746093" cy="1280608"/>
            <a:chOff x="0" y="136397"/>
            <a:chExt cx="1746092" cy="1280606"/>
          </a:xfrm>
        </p:grpSpPr>
        <p:sp>
          <p:nvSpPr>
            <p:cNvPr id="816" name="Arc 2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17" name="Freeform 29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18" name="Freeform 30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20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823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821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22" name="2000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2000</a:t>
              </a:r>
            </a:p>
          </p:txBody>
        </p:sp>
      </p:grpSp>
      <p:grpSp>
        <p:nvGrpSpPr>
          <p:cNvPr id="828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824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827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825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826" name="2009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2009</a:t>
                </a:r>
              </a:p>
            </p:txBody>
          </p:sp>
        </p:grpSp>
      </p:grpSp>
      <p:grpSp>
        <p:nvGrpSpPr>
          <p:cNvPr id="833" name="Group 24"/>
          <p:cNvGrpSpPr/>
          <p:nvPr/>
        </p:nvGrpSpPr>
        <p:grpSpPr>
          <a:xfrm>
            <a:off x="6081710" y="3263900"/>
            <a:ext cx="1066801" cy="1066800"/>
            <a:chOff x="0" y="0"/>
            <a:chExt cx="1066800" cy="1066800"/>
          </a:xfrm>
        </p:grpSpPr>
        <p:sp>
          <p:nvSpPr>
            <p:cNvPr id="829" name="Oval 25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832" name="Oval 26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830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831" name="2019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dirty="0"/>
                  <a:t>2019</a:t>
                </a:r>
              </a:p>
            </p:txBody>
          </p:sp>
        </p:grpSp>
      </p:grpSp>
      <p:sp>
        <p:nvSpPr>
          <p:cNvPr id="834" name="Retângulo 1"/>
          <p:cNvSpPr txBox="1"/>
          <p:nvPr/>
        </p:nvSpPr>
        <p:spPr>
          <a:xfrm>
            <a:off x="6814557" y="2139487"/>
            <a:ext cx="4874501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As </a:t>
            </a:r>
            <a:r>
              <a:rPr dirty="0" err="1"/>
              <a:t>notificações</a:t>
            </a:r>
            <a:r>
              <a:rPr dirty="0"/>
              <a:t> de SRAG </a:t>
            </a:r>
            <a:r>
              <a:rPr dirty="0" err="1"/>
              <a:t>passam</a:t>
            </a:r>
            <a:r>
              <a:rPr dirty="0"/>
              <a:t> a </a:t>
            </a:r>
            <a:r>
              <a:rPr dirty="0" err="1"/>
              <a:t>ser</a:t>
            </a:r>
            <a:r>
              <a:rPr dirty="0"/>
              <a:t> </a:t>
            </a:r>
            <a:r>
              <a:rPr dirty="0" err="1"/>
              <a:t>realizadas</a:t>
            </a:r>
            <a:r>
              <a:rPr dirty="0"/>
              <a:t> no SIVEP</a:t>
            </a:r>
            <a:r>
              <a:rPr lang="pt-BR" dirty="0"/>
              <a:t>-</a:t>
            </a:r>
            <a:r>
              <a:rPr dirty="0"/>
              <a:t>Gripe</a:t>
            </a:r>
          </a:p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Descontinuado</a:t>
            </a:r>
            <a:r>
              <a:rPr dirty="0"/>
              <a:t> o SINAN Web Influenza</a:t>
            </a:r>
          </a:p>
        </p:txBody>
      </p:sp>
      <p:sp>
        <p:nvSpPr>
          <p:cNvPr id="32" name="Title 2"/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934674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>
                <a:solidFill>
                  <a:schemeClr val="accent1"/>
                </a:solidFill>
              </a:rPr>
              <a:t>Sistema de </a:t>
            </a:r>
            <a:r>
              <a:rPr sz="2800" dirty="0" err="1">
                <a:solidFill>
                  <a:schemeClr val="accent1"/>
                </a:solidFill>
              </a:rPr>
              <a:t>Vigilância</a:t>
            </a:r>
            <a:r>
              <a:rPr sz="2800" dirty="0">
                <a:solidFill>
                  <a:schemeClr val="accent1"/>
                </a:solidFill>
              </a:rPr>
              <a:t> </a:t>
            </a:r>
            <a:r>
              <a:rPr sz="2800" dirty="0" err="1">
                <a:solidFill>
                  <a:schemeClr val="accent1"/>
                </a:solidFill>
              </a:rPr>
              <a:t>Epidemiológica</a:t>
            </a:r>
            <a:r>
              <a:rPr sz="2800" dirty="0">
                <a:solidFill>
                  <a:schemeClr val="accent1"/>
                </a:solidFill>
              </a:rPr>
              <a:t> da Gripe </a:t>
            </a:r>
            <a:r>
              <a:rPr lang="pt-BR" sz="2800" dirty="0">
                <a:solidFill>
                  <a:schemeClr val="accent1"/>
                </a:solidFill>
              </a:rPr>
              <a:t>–</a:t>
            </a:r>
            <a:r>
              <a:rPr sz="2800" dirty="0">
                <a:solidFill>
                  <a:schemeClr val="accent1"/>
                </a:solidFill>
              </a:rPr>
              <a:t> SIVEP</a:t>
            </a:r>
            <a:r>
              <a:rPr lang="pt-BR" sz="2800" dirty="0">
                <a:solidFill>
                  <a:schemeClr val="accent1"/>
                </a:solidFill>
              </a:rPr>
              <a:t>-</a:t>
            </a:r>
            <a:r>
              <a:rPr sz="2800" dirty="0">
                <a:solidFill>
                  <a:schemeClr val="accent1"/>
                </a:solidFill>
              </a:rPr>
              <a:t>Gripe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grpSp>
        <p:nvGrpSpPr>
          <p:cNvPr id="841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838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9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0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45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842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3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4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49" name="Group 27"/>
          <p:cNvGrpSpPr/>
          <p:nvPr/>
        </p:nvGrpSpPr>
        <p:grpSpPr>
          <a:xfrm>
            <a:off x="4876800" y="2538921"/>
            <a:ext cx="1746093" cy="1280608"/>
            <a:chOff x="0" y="136397"/>
            <a:chExt cx="1746092" cy="1280606"/>
          </a:xfrm>
        </p:grpSpPr>
        <p:sp>
          <p:nvSpPr>
            <p:cNvPr id="846" name="Arc 2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7" name="Freeform 29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8" name="Freeform 30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53" name="Group 31"/>
          <p:cNvGrpSpPr/>
          <p:nvPr/>
        </p:nvGrpSpPr>
        <p:grpSpPr>
          <a:xfrm>
            <a:off x="7072310" y="3812568"/>
            <a:ext cx="1746094" cy="1280898"/>
            <a:chOff x="0" y="0"/>
            <a:chExt cx="1746092" cy="1280896"/>
          </a:xfrm>
        </p:grpSpPr>
        <p:sp>
          <p:nvSpPr>
            <p:cNvPr id="850" name="Arc 32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1" name="Freeform 33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2" name="Freeform 34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54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857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855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56" name="2000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2000</a:t>
              </a:r>
            </a:p>
          </p:txBody>
        </p:sp>
      </p:grpSp>
      <p:grpSp>
        <p:nvGrpSpPr>
          <p:cNvPr id="862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858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861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859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860" name="2009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2009</a:t>
                </a:r>
              </a:p>
            </p:txBody>
          </p:sp>
        </p:grpSp>
      </p:grpSp>
      <p:grpSp>
        <p:nvGrpSpPr>
          <p:cNvPr id="867" name="Group 24"/>
          <p:cNvGrpSpPr/>
          <p:nvPr/>
        </p:nvGrpSpPr>
        <p:grpSpPr>
          <a:xfrm>
            <a:off x="6081710" y="3263900"/>
            <a:ext cx="1066801" cy="1066800"/>
            <a:chOff x="0" y="0"/>
            <a:chExt cx="1066800" cy="1066800"/>
          </a:xfrm>
        </p:grpSpPr>
        <p:sp>
          <p:nvSpPr>
            <p:cNvPr id="863" name="Oval 25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866" name="Oval 26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864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865" name="2019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2019</a:t>
                </a:r>
              </a:p>
            </p:txBody>
          </p:sp>
        </p:grpSp>
      </p:grpSp>
      <p:grpSp>
        <p:nvGrpSpPr>
          <p:cNvPr id="872" name="Group 35"/>
          <p:cNvGrpSpPr/>
          <p:nvPr/>
        </p:nvGrpSpPr>
        <p:grpSpPr>
          <a:xfrm>
            <a:off x="8291510" y="3263900"/>
            <a:ext cx="1066801" cy="1066800"/>
            <a:chOff x="0" y="0"/>
            <a:chExt cx="1066800" cy="1066800"/>
          </a:xfrm>
        </p:grpSpPr>
        <p:sp>
          <p:nvSpPr>
            <p:cNvPr id="868" name="Oval 36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871" name="Oval 37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869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870" name="2020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2020</a:t>
                </a:r>
              </a:p>
            </p:txBody>
          </p:sp>
        </p:grpSp>
      </p:grpSp>
      <p:sp>
        <p:nvSpPr>
          <p:cNvPr id="873" name="Retângulo 1"/>
          <p:cNvSpPr txBox="1"/>
          <p:nvPr/>
        </p:nvSpPr>
        <p:spPr>
          <a:xfrm>
            <a:off x="9028693" y="4752175"/>
            <a:ext cx="2950810" cy="18186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Pandemia</a:t>
            </a:r>
            <a:r>
              <a:rPr dirty="0"/>
              <a:t> de COVID-19</a:t>
            </a:r>
          </a:p>
          <a:p>
            <a:pPr>
              <a:defRPr sz="1400" b="1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Casos</a:t>
            </a:r>
            <a:r>
              <a:rPr dirty="0"/>
              <a:t> graves - </a:t>
            </a:r>
            <a:r>
              <a:rPr dirty="0" err="1"/>
              <a:t>incorporados</a:t>
            </a:r>
            <a:r>
              <a:rPr dirty="0"/>
              <a:t> a </a:t>
            </a:r>
            <a:r>
              <a:rPr dirty="0" err="1"/>
              <a:t>vigilância</a:t>
            </a:r>
            <a:r>
              <a:rPr dirty="0"/>
              <a:t> de SRAG </a:t>
            </a:r>
            <a:r>
              <a:rPr lang="pt-BR" dirty="0"/>
              <a:t>–</a:t>
            </a:r>
            <a:r>
              <a:rPr dirty="0"/>
              <a:t> SIVEP</a:t>
            </a:r>
            <a:r>
              <a:rPr lang="pt-BR" dirty="0"/>
              <a:t>-</a:t>
            </a:r>
            <a:r>
              <a:rPr dirty="0"/>
              <a:t>Gripe</a:t>
            </a:r>
          </a:p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Casos</a:t>
            </a:r>
            <a:r>
              <a:rPr dirty="0"/>
              <a:t> SG </a:t>
            </a:r>
            <a:r>
              <a:rPr dirty="0" err="1"/>
              <a:t>confirmados</a:t>
            </a:r>
            <a:r>
              <a:rPr dirty="0"/>
              <a:t> para COVID-19 - </a:t>
            </a:r>
            <a:r>
              <a:rPr dirty="0" err="1"/>
              <a:t>notificação</a:t>
            </a:r>
            <a:r>
              <a:rPr dirty="0"/>
              <a:t> universal no e-SUS </a:t>
            </a:r>
            <a:r>
              <a:rPr dirty="0" err="1"/>
              <a:t>Notifica</a:t>
            </a:r>
            <a:endParaRPr dirty="0"/>
          </a:p>
        </p:txBody>
      </p:sp>
      <p:sp>
        <p:nvSpPr>
          <p:cNvPr id="41" name="Title 2"/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934674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>
                <a:solidFill>
                  <a:schemeClr val="accent1"/>
                </a:solidFill>
              </a:rPr>
              <a:t>Sistema de </a:t>
            </a:r>
            <a:r>
              <a:rPr sz="2800" dirty="0" err="1">
                <a:solidFill>
                  <a:schemeClr val="accent1"/>
                </a:solidFill>
              </a:rPr>
              <a:t>Vigilância</a:t>
            </a:r>
            <a:r>
              <a:rPr sz="2800" dirty="0">
                <a:solidFill>
                  <a:schemeClr val="accent1"/>
                </a:solidFill>
              </a:rPr>
              <a:t> </a:t>
            </a:r>
            <a:r>
              <a:rPr sz="2800" dirty="0" err="1">
                <a:solidFill>
                  <a:schemeClr val="accent1"/>
                </a:solidFill>
              </a:rPr>
              <a:t>Epidemiológica</a:t>
            </a:r>
            <a:r>
              <a:rPr sz="2800" dirty="0">
                <a:solidFill>
                  <a:schemeClr val="accent1"/>
                </a:solidFill>
              </a:rPr>
              <a:t> da Gripe </a:t>
            </a:r>
            <a:r>
              <a:rPr lang="pt-BR" sz="2800" dirty="0">
                <a:solidFill>
                  <a:schemeClr val="accent1"/>
                </a:solidFill>
              </a:rPr>
              <a:t>–</a:t>
            </a:r>
            <a:r>
              <a:rPr sz="2800" dirty="0">
                <a:solidFill>
                  <a:schemeClr val="accent1"/>
                </a:solidFill>
              </a:rPr>
              <a:t> SIVEP</a:t>
            </a:r>
            <a:r>
              <a:rPr lang="pt-BR" sz="2800" dirty="0">
                <a:solidFill>
                  <a:schemeClr val="accent1"/>
                </a:solidFill>
              </a:rPr>
              <a:t>-</a:t>
            </a:r>
            <a:r>
              <a:rPr sz="2800" dirty="0">
                <a:solidFill>
                  <a:schemeClr val="accent1"/>
                </a:solidFill>
              </a:rPr>
              <a:t>Gripe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grpSp>
        <p:nvGrpSpPr>
          <p:cNvPr id="880" name="Group 17"/>
          <p:cNvGrpSpPr/>
          <p:nvPr/>
        </p:nvGrpSpPr>
        <p:grpSpPr>
          <a:xfrm>
            <a:off x="2652710" y="3812568"/>
            <a:ext cx="1746094" cy="1280898"/>
            <a:chOff x="0" y="0"/>
            <a:chExt cx="1746092" cy="1280896"/>
          </a:xfrm>
        </p:grpSpPr>
        <p:sp>
          <p:nvSpPr>
            <p:cNvPr id="877" name="Arc 18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78" name="Freeform 19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9" name="Freeform 20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84" name="Group 16"/>
          <p:cNvGrpSpPr/>
          <p:nvPr/>
        </p:nvGrpSpPr>
        <p:grpSpPr>
          <a:xfrm>
            <a:off x="457200" y="2538921"/>
            <a:ext cx="1746093" cy="1280608"/>
            <a:chOff x="0" y="136397"/>
            <a:chExt cx="1746092" cy="1280606"/>
          </a:xfrm>
        </p:grpSpPr>
        <p:sp>
          <p:nvSpPr>
            <p:cNvPr id="881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2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3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88" name="Group 27"/>
          <p:cNvGrpSpPr/>
          <p:nvPr/>
        </p:nvGrpSpPr>
        <p:grpSpPr>
          <a:xfrm>
            <a:off x="4876800" y="2538921"/>
            <a:ext cx="1746093" cy="1280608"/>
            <a:chOff x="0" y="136397"/>
            <a:chExt cx="1746092" cy="1280606"/>
          </a:xfrm>
        </p:grpSpPr>
        <p:sp>
          <p:nvSpPr>
            <p:cNvPr id="885" name="Arc 2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86" name="Freeform 29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7" name="Freeform 30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92" name="Group 31"/>
          <p:cNvGrpSpPr/>
          <p:nvPr/>
        </p:nvGrpSpPr>
        <p:grpSpPr>
          <a:xfrm>
            <a:off x="7072310" y="3812568"/>
            <a:ext cx="1746094" cy="1280898"/>
            <a:chOff x="0" y="0"/>
            <a:chExt cx="1746092" cy="1280896"/>
          </a:xfrm>
        </p:grpSpPr>
        <p:sp>
          <p:nvSpPr>
            <p:cNvPr id="889" name="Arc 32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0" name="Freeform 33"/>
            <p:cNvSpPr/>
            <p:nvPr/>
          </p:nvSpPr>
          <p:spPr>
            <a:xfrm flipH="1" flipV="1">
              <a:off x="0" y="289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1" name="Freeform 34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96" name="Group 41"/>
          <p:cNvGrpSpPr/>
          <p:nvPr/>
        </p:nvGrpSpPr>
        <p:grpSpPr>
          <a:xfrm>
            <a:off x="9296400" y="2538921"/>
            <a:ext cx="1746093" cy="1280608"/>
            <a:chOff x="0" y="136397"/>
            <a:chExt cx="1746092" cy="1280606"/>
          </a:xfrm>
        </p:grpSpPr>
        <p:sp>
          <p:nvSpPr>
            <p:cNvPr id="893" name="Arc 42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4" name="Freeform 43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95" name="Freeform 44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1"/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97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 defTabSz="1218987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900" name="Oval 6"/>
          <p:cNvGrpSpPr/>
          <p:nvPr/>
        </p:nvGrpSpPr>
        <p:grpSpPr>
          <a:xfrm>
            <a:off x="1763711" y="3365501"/>
            <a:ext cx="863599" cy="863599"/>
            <a:chOff x="0" y="0"/>
            <a:chExt cx="863597" cy="863597"/>
          </a:xfrm>
        </p:grpSpPr>
        <p:sp>
          <p:nvSpPr>
            <p:cNvPr id="898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899" name="2000"/>
            <p:cNvSpPr txBox="1"/>
            <p:nvPr/>
          </p:nvSpPr>
          <p:spPr>
            <a:xfrm>
              <a:off x="172190" y="278128"/>
              <a:ext cx="519217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t>2000</a:t>
              </a:r>
            </a:p>
          </p:txBody>
        </p:sp>
      </p:grpSp>
      <p:grpSp>
        <p:nvGrpSpPr>
          <p:cNvPr id="905" name="Group 21"/>
          <p:cNvGrpSpPr/>
          <p:nvPr/>
        </p:nvGrpSpPr>
        <p:grpSpPr>
          <a:xfrm>
            <a:off x="3871910" y="3263900"/>
            <a:ext cx="1066801" cy="1066800"/>
            <a:chOff x="0" y="0"/>
            <a:chExt cx="1066800" cy="1066800"/>
          </a:xfrm>
        </p:grpSpPr>
        <p:sp>
          <p:nvSpPr>
            <p:cNvPr id="901" name="Oval 22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904" name="Oval 23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902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903" name="2009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2009</a:t>
                </a:r>
              </a:p>
            </p:txBody>
          </p:sp>
        </p:grpSp>
      </p:grpSp>
      <p:grpSp>
        <p:nvGrpSpPr>
          <p:cNvPr id="910" name="Group 24"/>
          <p:cNvGrpSpPr/>
          <p:nvPr/>
        </p:nvGrpSpPr>
        <p:grpSpPr>
          <a:xfrm>
            <a:off x="6081710" y="3263900"/>
            <a:ext cx="1066801" cy="1066800"/>
            <a:chOff x="0" y="0"/>
            <a:chExt cx="1066800" cy="1066800"/>
          </a:xfrm>
        </p:grpSpPr>
        <p:sp>
          <p:nvSpPr>
            <p:cNvPr id="906" name="Oval 25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909" name="Oval 26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907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908" name="2019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2019</a:t>
                </a:r>
              </a:p>
            </p:txBody>
          </p:sp>
        </p:grpSp>
      </p:grpSp>
      <p:grpSp>
        <p:nvGrpSpPr>
          <p:cNvPr id="915" name="Group 35"/>
          <p:cNvGrpSpPr/>
          <p:nvPr/>
        </p:nvGrpSpPr>
        <p:grpSpPr>
          <a:xfrm>
            <a:off x="8291510" y="3263900"/>
            <a:ext cx="1066801" cy="1066800"/>
            <a:chOff x="0" y="0"/>
            <a:chExt cx="1066800" cy="1066800"/>
          </a:xfrm>
        </p:grpSpPr>
        <p:sp>
          <p:nvSpPr>
            <p:cNvPr id="911" name="Oval 36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914" name="Oval 37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912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913" name="2020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2020</a:t>
                </a:r>
              </a:p>
            </p:txBody>
          </p:sp>
        </p:grpSp>
      </p:grpSp>
      <p:grpSp>
        <p:nvGrpSpPr>
          <p:cNvPr id="920" name="Group 38"/>
          <p:cNvGrpSpPr/>
          <p:nvPr/>
        </p:nvGrpSpPr>
        <p:grpSpPr>
          <a:xfrm>
            <a:off x="10501310" y="3263900"/>
            <a:ext cx="1066801" cy="1066800"/>
            <a:chOff x="0" y="0"/>
            <a:chExt cx="1066800" cy="1066800"/>
          </a:xfrm>
        </p:grpSpPr>
        <p:sp>
          <p:nvSpPr>
            <p:cNvPr id="916" name="Oval 39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8987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919" name="Oval 40"/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917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918" name="Hoje"/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t>Hoje</a:t>
                </a:r>
              </a:p>
            </p:txBody>
          </p:sp>
        </p:grpSp>
      </p:grpSp>
      <p:sp>
        <p:nvSpPr>
          <p:cNvPr id="921" name="Retângulo 1"/>
          <p:cNvSpPr txBox="1"/>
          <p:nvPr/>
        </p:nvSpPr>
        <p:spPr>
          <a:xfrm>
            <a:off x="6209866" y="1792820"/>
            <a:ext cx="4632092" cy="137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SIVEP</a:t>
            </a:r>
            <a:r>
              <a:rPr lang="pt-BR" dirty="0"/>
              <a:t>-</a:t>
            </a:r>
            <a:r>
              <a:rPr dirty="0"/>
              <a:t>Gripe</a:t>
            </a:r>
          </a:p>
          <a:p>
            <a:pPr indent="266700" algn="r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Notificação</a:t>
            </a:r>
            <a:r>
              <a:rPr dirty="0"/>
              <a:t>  universal de </a:t>
            </a:r>
            <a:r>
              <a:rPr dirty="0" err="1"/>
              <a:t>casos</a:t>
            </a:r>
            <a:r>
              <a:rPr dirty="0"/>
              <a:t> </a:t>
            </a:r>
            <a:r>
              <a:rPr dirty="0" err="1"/>
              <a:t>individuais</a:t>
            </a:r>
            <a:r>
              <a:rPr dirty="0"/>
              <a:t> de SRAG</a:t>
            </a:r>
          </a:p>
          <a:p>
            <a:pPr indent="541337" algn="r"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indent="541337" algn="r"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Notificação</a:t>
            </a:r>
            <a:r>
              <a:rPr dirty="0"/>
              <a:t> de SG </a:t>
            </a:r>
            <a:r>
              <a:rPr dirty="0" err="1"/>
              <a:t>em</a:t>
            </a:r>
            <a:r>
              <a:rPr dirty="0"/>
              <a:t> </a:t>
            </a:r>
            <a:r>
              <a:rPr dirty="0" err="1"/>
              <a:t>unidades</a:t>
            </a:r>
            <a:r>
              <a:rPr dirty="0"/>
              <a:t> </a:t>
            </a:r>
            <a:r>
              <a:rPr dirty="0" err="1"/>
              <a:t>sentinelas</a:t>
            </a:r>
            <a:r>
              <a:rPr dirty="0"/>
              <a:t> </a:t>
            </a:r>
          </a:p>
          <a:p>
            <a:pPr indent="896937" algn="r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Dados </a:t>
            </a:r>
            <a:r>
              <a:rPr dirty="0" err="1"/>
              <a:t>agregados</a:t>
            </a:r>
            <a:r>
              <a:rPr dirty="0"/>
              <a:t> de </a:t>
            </a:r>
            <a:r>
              <a:rPr dirty="0" err="1"/>
              <a:t>atendimento</a:t>
            </a:r>
            <a:r>
              <a:rPr dirty="0"/>
              <a:t> de SG</a:t>
            </a:r>
          </a:p>
          <a:p>
            <a:pPr indent="896937" algn="r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Dados </a:t>
            </a:r>
            <a:r>
              <a:rPr dirty="0" err="1"/>
              <a:t>individuais</a:t>
            </a:r>
            <a:r>
              <a:rPr dirty="0"/>
              <a:t> de </a:t>
            </a:r>
            <a:r>
              <a:rPr dirty="0" err="1"/>
              <a:t>pacientes</a:t>
            </a:r>
            <a:r>
              <a:rPr dirty="0"/>
              <a:t> com </a:t>
            </a:r>
            <a:r>
              <a:rPr dirty="0" err="1"/>
              <a:t>amostras</a:t>
            </a:r>
            <a:endParaRPr dirty="0"/>
          </a:p>
        </p:txBody>
      </p:sp>
      <p:sp>
        <p:nvSpPr>
          <p:cNvPr id="50" name="Title 2"/>
          <p:cNvSpPr txBox="1">
            <a:spLocks noGrp="1"/>
          </p:cNvSpPr>
          <p:nvPr>
            <p:ph type="title"/>
          </p:nvPr>
        </p:nvSpPr>
        <p:spPr>
          <a:xfrm>
            <a:off x="609598" y="685800"/>
            <a:ext cx="7934674" cy="12280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spc="-200">
                <a:solidFill>
                  <a:schemeClr val="accent2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>
                <a:solidFill>
                  <a:schemeClr val="accent1"/>
                </a:solidFill>
              </a:rPr>
              <a:t>Sistema de </a:t>
            </a:r>
            <a:r>
              <a:rPr sz="2800" dirty="0" err="1">
                <a:solidFill>
                  <a:schemeClr val="accent1"/>
                </a:solidFill>
              </a:rPr>
              <a:t>Vigilância</a:t>
            </a:r>
            <a:r>
              <a:rPr sz="2800" dirty="0">
                <a:solidFill>
                  <a:schemeClr val="accent1"/>
                </a:solidFill>
              </a:rPr>
              <a:t> </a:t>
            </a:r>
            <a:r>
              <a:rPr sz="2800" dirty="0" err="1">
                <a:solidFill>
                  <a:schemeClr val="accent1"/>
                </a:solidFill>
              </a:rPr>
              <a:t>Epidemiológica</a:t>
            </a:r>
            <a:r>
              <a:rPr sz="2800" dirty="0">
                <a:solidFill>
                  <a:schemeClr val="accent1"/>
                </a:solidFill>
              </a:rPr>
              <a:t> da Gripe </a:t>
            </a:r>
            <a:r>
              <a:rPr lang="pt-BR" sz="2800" dirty="0">
                <a:solidFill>
                  <a:schemeClr val="accent1"/>
                </a:solidFill>
              </a:rPr>
              <a:t>–</a:t>
            </a:r>
            <a:r>
              <a:rPr sz="2800" dirty="0">
                <a:solidFill>
                  <a:schemeClr val="accent1"/>
                </a:solidFill>
              </a:rPr>
              <a:t> SIVEP</a:t>
            </a:r>
            <a:r>
              <a:rPr lang="pt-BR" sz="2800" dirty="0">
                <a:solidFill>
                  <a:schemeClr val="accent1"/>
                </a:solidFill>
              </a:rPr>
              <a:t>-</a:t>
            </a:r>
            <a:r>
              <a:rPr sz="2800" dirty="0">
                <a:solidFill>
                  <a:schemeClr val="accent1"/>
                </a:solidFill>
              </a:rPr>
              <a:t>Gripe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pic>
        <p:nvPicPr>
          <p:cNvPr id="925" name="Captura de Tela 2024-07-30 às 22.44.31.png" descr="Captura de Tela 2024-07-30 às 22.44.31.png"/>
          <p:cNvPicPr>
            <a:picLocks noChangeAspect="1"/>
          </p:cNvPicPr>
          <p:nvPr/>
        </p:nvPicPr>
        <p:blipFill rotWithShape="1">
          <a:blip r:embed="rId2"/>
          <a:srcRect l="7816" t="9917" r="383" b="4786"/>
          <a:stretch/>
        </p:blipFill>
        <p:spPr>
          <a:xfrm>
            <a:off x="95672" y="227290"/>
            <a:ext cx="12000656" cy="640342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E779D01D-2269-8EB1-CEF1-5AA54BE16E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4138266"/>
              </p:ext>
            </p:extLst>
          </p:nvPr>
        </p:nvGraphicFramePr>
        <p:xfrm>
          <a:off x="5807968" y="5563049"/>
          <a:ext cx="5904656" cy="9753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904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B55475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rPr dirty="0">
                          <a:solidFill>
                            <a:srgbClr val="A5B592"/>
                          </a:solidFill>
                        </a:rPr>
                        <a:t>F</a:t>
                      </a:r>
                      <a:r>
                        <a:rPr lang="pt-BR" dirty="0">
                          <a:solidFill>
                            <a:srgbClr val="A5B592"/>
                          </a:solidFill>
                        </a:rPr>
                        <a:t>i</a:t>
                      </a:r>
                      <a:r>
                        <a:rPr dirty="0" err="1">
                          <a:solidFill>
                            <a:srgbClr val="A5B592"/>
                          </a:solidFill>
                        </a:rPr>
                        <a:t>gura</a:t>
                      </a:r>
                      <a:r>
                        <a:rPr lang="pt-BR" dirty="0">
                          <a:solidFill>
                            <a:srgbClr val="A5B592"/>
                          </a:solidFill>
                        </a:rPr>
                        <a:t> 5 </a:t>
                      </a:r>
                      <a:r>
                        <a:rPr dirty="0" err="1">
                          <a:solidFill>
                            <a:srgbClr val="A5B592"/>
                          </a:solidFill>
                        </a:rPr>
                        <a:t>Fluxo</a:t>
                      </a:r>
                      <a:r>
                        <a:rPr lang="pt-BR" dirty="0">
                          <a:solidFill>
                            <a:srgbClr val="A5B592"/>
                          </a:solidFill>
                        </a:rPr>
                        <a:t>gramas da vigilância das síndromes gripais, a partir de um caso de síndrome gripal, caso de síndrome respiratória aguda grave ou surto de síndrome gripal</a:t>
                      </a:r>
                      <a:r>
                        <a:rPr dirty="0">
                          <a:solidFill>
                            <a:srgbClr val="A5B592"/>
                          </a:solidFill>
                        </a:rPr>
                        <a:t> de </a:t>
                      </a:r>
                      <a:r>
                        <a:rPr dirty="0" err="1">
                          <a:solidFill>
                            <a:srgbClr val="A5B592"/>
                          </a:solidFill>
                        </a:rPr>
                        <a:t>envio</a:t>
                      </a:r>
                      <a:r>
                        <a:rPr dirty="0">
                          <a:solidFill>
                            <a:srgbClr val="A5B592"/>
                          </a:solidFill>
                        </a:rPr>
                        <a:t> de dados entre as </a:t>
                      </a:r>
                      <a:r>
                        <a:rPr dirty="0" err="1">
                          <a:solidFill>
                            <a:srgbClr val="A5B592"/>
                          </a:solidFill>
                        </a:rPr>
                        <a:t>instâncias</a:t>
                      </a:r>
                      <a:r>
                        <a:rPr dirty="0">
                          <a:solidFill>
                            <a:srgbClr val="A5B592"/>
                          </a:solidFill>
                        </a:rPr>
                        <a:t> municipal,  regional, </a:t>
                      </a:r>
                      <a:r>
                        <a:rPr dirty="0" err="1">
                          <a:solidFill>
                            <a:srgbClr val="A5B592"/>
                          </a:solidFill>
                        </a:rPr>
                        <a:t>estadual</a:t>
                      </a:r>
                      <a:r>
                        <a:rPr dirty="0">
                          <a:solidFill>
                            <a:srgbClr val="A5B592"/>
                          </a:solidFill>
                        </a:rPr>
                        <a:t> e federal</a:t>
                      </a:r>
                    </a:p>
                    <a:p>
                      <a:pPr algn="l">
                        <a:defRPr sz="1300" i="1" spc="-50">
                          <a:solidFill>
                            <a:srgbClr val="053F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Fonte: 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DPNI/SVSA/MS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2022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).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929" name="Ficha de Notificação - SRAG…"/>
          <p:cNvSpPr txBox="1">
            <a:spLocks noGrp="1"/>
          </p:cNvSpPr>
          <p:nvPr>
            <p:ph type="title"/>
          </p:nvPr>
        </p:nvSpPr>
        <p:spPr>
          <a:xfrm>
            <a:off x="609600" y="685799"/>
            <a:ext cx="4242736" cy="245516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err="1">
                <a:solidFill>
                  <a:srgbClr val="A5B592"/>
                </a:solidFill>
                <a:latin typeface="Candara" panose="020E0502030303020204" pitchFamily="34" charset="0"/>
              </a:rPr>
              <a:t>Ficha</a:t>
            </a:r>
            <a:r>
              <a:rPr dirty="0">
                <a:solidFill>
                  <a:srgbClr val="A5B592"/>
                </a:solidFill>
                <a:latin typeface="Candara" panose="020E0502030303020204" pitchFamily="34" charset="0"/>
              </a:rPr>
              <a:t> de </a:t>
            </a:r>
            <a:r>
              <a:rPr dirty="0" err="1">
                <a:solidFill>
                  <a:srgbClr val="A5B592"/>
                </a:solidFill>
                <a:latin typeface="Candara" panose="020E0502030303020204" pitchFamily="34" charset="0"/>
              </a:rPr>
              <a:t>Notificação</a:t>
            </a:r>
            <a:r>
              <a:rPr dirty="0">
                <a:solidFill>
                  <a:srgbClr val="A5B592"/>
                </a:solidFill>
                <a:latin typeface="Candara" panose="020E0502030303020204" pitchFamily="34" charset="0"/>
              </a:rPr>
              <a:t> - SRAG </a:t>
            </a:r>
          </a:p>
          <a:p>
            <a:endParaRPr dirty="0"/>
          </a:p>
          <a:p>
            <a:pPr>
              <a:defRPr b="0"/>
            </a:pPr>
            <a:r>
              <a:rPr sz="2200" dirty="0">
                <a:solidFill>
                  <a:schemeClr val="tx1"/>
                </a:solidFill>
                <a:latin typeface="+mj-lt"/>
              </a:rPr>
              <a:t>98 </a:t>
            </a:r>
            <a:r>
              <a:rPr sz="2200" dirty="0" err="1">
                <a:solidFill>
                  <a:schemeClr val="tx1"/>
                </a:solidFill>
                <a:latin typeface="+mj-lt"/>
              </a:rPr>
              <a:t>campos</a:t>
            </a:r>
            <a:endParaRPr sz="2200" dirty="0">
              <a:solidFill>
                <a:schemeClr val="tx1"/>
              </a:solidFill>
              <a:latin typeface="+mj-lt"/>
            </a:endParaRPr>
          </a:p>
          <a:p>
            <a:pPr>
              <a:defRPr b="0"/>
            </a:pPr>
            <a:endParaRPr sz="2200" dirty="0">
              <a:solidFill>
                <a:schemeClr val="tx1"/>
              </a:solidFill>
              <a:latin typeface="+mj-lt"/>
            </a:endParaRPr>
          </a:p>
          <a:p>
            <a:pPr>
              <a:defRPr b="0"/>
            </a:pPr>
            <a:r>
              <a:rPr sz="2200" dirty="0">
                <a:solidFill>
                  <a:schemeClr val="tx1"/>
                </a:solidFill>
                <a:latin typeface="+mj-lt"/>
              </a:rPr>
              <a:t>Dados: </a:t>
            </a:r>
          </a:p>
          <a:p>
            <a:pPr>
              <a:defRPr b="0"/>
            </a:pPr>
            <a:r>
              <a:rPr sz="2200" dirty="0">
                <a:solidFill>
                  <a:schemeClr val="tx1"/>
                </a:solidFill>
                <a:latin typeface="+mj-lt"/>
              </a:rPr>
              <a:t>- </a:t>
            </a:r>
            <a:r>
              <a:rPr sz="2200" spc="0" dirty="0" err="1">
                <a:solidFill>
                  <a:schemeClr val="tx1"/>
                </a:solidFill>
                <a:latin typeface="+mj-lt"/>
              </a:rPr>
              <a:t>paciente</a:t>
            </a:r>
            <a:endParaRPr sz="2200" spc="0" dirty="0">
              <a:solidFill>
                <a:schemeClr val="tx1"/>
              </a:solidFill>
              <a:latin typeface="+mj-lt"/>
            </a:endParaRPr>
          </a:p>
          <a:p>
            <a:pPr>
              <a:defRPr b="0"/>
            </a:pPr>
            <a:r>
              <a:rPr sz="2200" spc="0" dirty="0">
                <a:solidFill>
                  <a:schemeClr val="tx1"/>
                </a:solidFill>
                <a:latin typeface="+mj-lt"/>
              </a:rPr>
              <a:t>- </a:t>
            </a:r>
            <a:r>
              <a:rPr sz="2200" spc="0" dirty="0" err="1">
                <a:solidFill>
                  <a:schemeClr val="tx1"/>
                </a:solidFill>
                <a:latin typeface="+mj-lt"/>
              </a:rPr>
              <a:t>residência</a:t>
            </a:r>
            <a:endParaRPr sz="2200" spc="0" dirty="0">
              <a:solidFill>
                <a:schemeClr val="tx1"/>
              </a:solidFill>
              <a:latin typeface="+mj-lt"/>
            </a:endParaRPr>
          </a:p>
          <a:p>
            <a:pPr>
              <a:defRPr b="0"/>
            </a:pPr>
            <a:r>
              <a:rPr sz="2200" spc="0" dirty="0">
                <a:solidFill>
                  <a:schemeClr val="tx1"/>
                </a:solidFill>
                <a:latin typeface="+mj-lt"/>
              </a:rPr>
              <a:t>- </a:t>
            </a:r>
            <a:r>
              <a:rPr sz="2200" spc="0" dirty="0" err="1">
                <a:solidFill>
                  <a:schemeClr val="tx1"/>
                </a:solidFill>
                <a:latin typeface="+mj-lt"/>
              </a:rPr>
              <a:t>clínicos</a:t>
            </a:r>
            <a:r>
              <a:rPr sz="2200" spc="0" dirty="0">
                <a:solidFill>
                  <a:schemeClr val="tx1"/>
                </a:solidFill>
                <a:latin typeface="+mj-lt"/>
              </a:rPr>
              <a:t> e </a:t>
            </a:r>
            <a:r>
              <a:rPr sz="2200" spc="0" dirty="0" err="1">
                <a:solidFill>
                  <a:schemeClr val="tx1"/>
                </a:solidFill>
                <a:latin typeface="+mj-lt"/>
              </a:rPr>
              <a:t>epidemiológicos</a:t>
            </a:r>
            <a:endParaRPr sz="2200" spc="0" dirty="0">
              <a:solidFill>
                <a:schemeClr val="tx1"/>
              </a:solidFill>
              <a:latin typeface="+mj-lt"/>
            </a:endParaRPr>
          </a:p>
          <a:p>
            <a:pPr>
              <a:defRPr b="0"/>
            </a:pPr>
            <a:r>
              <a:rPr sz="2200" spc="0" dirty="0">
                <a:solidFill>
                  <a:schemeClr val="tx1"/>
                </a:solidFill>
                <a:latin typeface="+mj-lt"/>
              </a:rPr>
              <a:t>- </a:t>
            </a:r>
            <a:r>
              <a:rPr sz="2200" spc="0" dirty="0" err="1">
                <a:solidFill>
                  <a:schemeClr val="tx1"/>
                </a:solidFill>
                <a:latin typeface="+mj-lt"/>
              </a:rPr>
              <a:t>atendimento</a:t>
            </a:r>
            <a:endParaRPr sz="2200" spc="0" dirty="0">
              <a:solidFill>
                <a:schemeClr val="tx1"/>
              </a:solidFill>
              <a:latin typeface="+mj-lt"/>
            </a:endParaRPr>
          </a:p>
          <a:p>
            <a:pPr>
              <a:defRPr b="0"/>
            </a:pPr>
            <a:r>
              <a:rPr sz="2200" spc="0" dirty="0">
                <a:solidFill>
                  <a:schemeClr val="tx1"/>
                </a:solidFill>
                <a:latin typeface="+mj-lt"/>
              </a:rPr>
              <a:t>- </a:t>
            </a:r>
            <a:r>
              <a:rPr sz="2200" spc="0" dirty="0" err="1">
                <a:solidFill>
                  <a:schemeClr val="tx1"/>
                </a:solidFill>
                <a:latin typeface="+mj-lt"/>
              </a:rPr>
              <a:t>laboratoriais</a:t>
            </a:r>
            <a:endParaRPr sz="2200" spc="0" dirty="0">
              <a:solidFill>
                <a:schemeClr val="tx1"/>
              </a:solidFill>
              <a:latin typeface="+mj-lt"/>
            </a:endParaRPr>
          </a:p>
          <a:p>
            <a:pPr>
              <a:defRPr b="0"/>
            </a:pPr>
            <a:r>
              <a:rPr sz="2200" spc="0" dirty="0">
                <a:solidFill>
                  <a:schemeClr val="tx1"/>
                </a:solidFill>
                <a:latin typeface="+mj-lt"/>
              </a:rPr>
              <a:t>- </a:t>
            </a:r>
            <a:r>
              <a:rPr sz="2200" spc="0" dirty="0" err="1">
                <a:solidFill>
                  <a:schemeClr val="tx1"/>
                </a:solidFill>
                <a:latin typeface="+mj-lt"/>
              </a:rPr>
              <a:t>conclusão</a:t>
            </a:r>
            <a:endParaRPr sz="2200" spc="0" dirty="0">
              <a:solidFill>
                <a:schemeClr val="tx1"/>
              </a:solidFill>
              <a:latin typeface="+mj-lt"/>
            </a:endParaRPr>
          </a:p>
          <a:p>
            <a:pPr>
              <a:defRPr b="0"/>
            </a:pPr>
            <a:r>
              <a:rPr sz="2200" spc="0" dirty="0">
                <a:solidFill>
                  <a:schemeClr val="tx1"/>
                </a:solidFill>
                <a:latin typeface="+mj-lt"/>
              </a:rPr>
              <a:t>- </a:t>
            </a:r>
            <a:r>
              <a:rPr sz="2200" spc="0" dirty="0" err="1">
                <a:solidFill>
                  <a:schemeClr val="tx1"/>
                </a:solidFill>
                <a:latin typeface="+mj-lt"/>
              </a:rPr>
              <a:t>vigilância</a:t>
            </a:r>
            <a:r>
              <a:rPr sz="2200" spc="0" dirty="0">
                <a:solidFill>
                  <a:schemeClr val="tx1"/>
                </a:solidFill>
                <a:latin typeface="+mj-lt"/>
              </a:rPr>
              <a:t> </a:t>
            </a:r>
            <a:r>
              <a:rPr sz="2200" spc="0" dirty="0" err="1">
                <a:solidFill>
                  <a:schemeClr val="tx1"/>
                </a:solidFill>
                <a:latin typeface="+mj-lt"/>
              </a:rPr>
              <a:t>genômica</a:t>
            </a:r>
            <a:endParaRPr sz="2200" spc="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D695ACD1-B979-EC65-376A-B574ABA66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853743"/>
              </p:ext>
            </p:extLst>
          </p:nvPr>
        </p:nvGraphicFramePr>
        <p:xfrm>
          <a:off x="551384" y="5563049"/>
          <a:ext cx="4242736" cy="777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2427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B55475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rPr dirty="0" err="1">
                          <a:solidFill>
                            <a:srgbClr val="A5B592"/>
                          </a:solidFill>
                        </a:rPr>
                        <a:t>Figura</a:t>
                      </a:r>
                      <a:r>
                        <a:rPr lang="pt-BR" dirty="0">
                          <a:solidFill>
                            <a:srgbClr val="A5B592"/>
                          </a:solidFill>
                        </a:rPr>
                        <a:t> 6 Ficha de  Registro Individual – Casos de Síndrome Respiratória Aguda Grave Hospitalizado</a:t>
                      </a:r>
                      <a:endParaRPr dirty="0">
                        <a:solidFill>
                          <a:srgbClr val="A5B592"/>
                        </a:solidFill>
                      </a:endParaRPr>
                    </a:p>
                    <a:p>
                      <a:pPr algn="l">
                        <a:defRPr sz="1300" i="1" spc="-50">
                          <a:solidFill>
                            <a:srgbClr val="053F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rPr dirty="0">
                          <a:solidFill>
                            <a:schemeClr val="tx1"/>
                          </a:solidFill>
                        </a:rPr>
                        <a:t>Fonte: 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DPNI/SVSA/MS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2023</a:t>
                      </a:r>
                      <a:r>
                        <a:rPr dirty="0">
                          <a:solidFill>
                            <a:schemeClr val="tx1"/>
                          </a:solidFill>
                        </a:rPr>
                        <a:t>).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07297942-A16B-EA50-FF08-9BB5470EDAC1}"/>
              </a:ext>
            </a:extLst>
          </p:cNvPr>
          <p:cNvSpPr/>
          <p:nvPr/>
        </p:nvSpPr>
        <p:spPr>
          <a:xfrm>
            <a:off x="5015880" y="332656"/>
            <a:ext cx="6768752" cy="288032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dist="38100" dir="5400000" rotWithShape="0">
              <a:srgbClr val="FEFAC9">
                <a:alpha val="2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Microsoft New Tai Lue"/>
            </a:endParaRPr>
          </a:p>
        </p:txBody>
      </p:sp>
      <p:pic>
        <p:nvPicPr>
          <p:cNvPr id="930" name="Captura de Tela 2024-07-30 às 22.52.00.png" descr="Captura de Tela 2024-07-30 às 22.52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193035"/>
            <a:ext cx="5112568" cy="6471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933" name="Vigilância laboratorial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8870776" cy="1228029"/>
          </a:xfrm>
          <a:prstGeom prst="rect">
            <a:avLst/>
          </a:prstGeom>
        </p:spPr>
        <p:txBody>
          <a:bodyPr/>
          <a:lstStyle/>
          <a:p>
            <a:r>
              <a:rPr lang="pt-BR" dirty="0">
                <a:solidFill>
                  <a:schemeClr val="accent1"/>
                </a:solidFill>
                <a:latin typeface="Candara" panose="020E0502030303020204" pitchFamily="34" charset="0"/>
              </a:rPr>
              <a:t>Rede </a:t>
            </a:r>
            <a:r>
              <a:rPr dirty="0">
                <a:solidFill>
                  <a:schemeClr val="accent1"/>
                </a:solidFill>
                <a:latin typeface="Candara" panose="020E0502030303020204" pitchFamily="34" charset="0"/>
              </a:rPr>
              <a:t>laboratorial</a:t>
            </a:r>
            <a:r>
              <a:rPr lang="pt-BR" dirty="0">
                <a:solidFill>
                  <a:schemeClr val="accent1"/>
                </a:solidFill>
                <a:latin typeface="Candara" panose="020E0502030303020204" pitchFamily="34" charset="0"/>
              </a:rPr>
              <a:t> de vigilância de vírus respiratórios </a:t>
            </a:r>
            <a:endParaRPr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sp>
        <p:nvSpPr>
          <p:cNvPr id="935" name="Vírus circulantes…"/>
          <p:cNvSpPr txBox="1"/>
          <p:nvPr/>
        </p:nvSpPr>
        <p:spPr>
          <a:xfrm>
            <a:off x="695400" y="1706879"/>
            <a:ext cx="7920880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b="1" i="1"/>
            </a:pPr>
            <a:r>
              <a:rPr lang="pt-BR" dirty="0">
                <a:latin typeface="+mj-lt"/>
              </a:rPr>
              <a:t>LACEN</a:t>
            </a:r>
          </a:p>
          <a:p>
            <a:r>
              <a:rPr lang="pt-BR" dirty="0">
                <a:latin typeface="+mj-lt"/>
              </a:rPr>
              <a:t>Identificação do agente etiológico, </a:t>
            </a:r>
            <a:r>
              <a:rPr lang="pt-BR" dirty="0" err="1">
                <a:latin typeface="+mj-lt"/>
              </a:rPr>
              <a:t>tipagem</a:t>
            </a:r>
            <a:r>
              <a:rPr lang="pt-BR" dirty="0">
                <a:latin typeface="+mj-lt"/>
              </a:rPr>
              <a:t> e </a:t>
            </a:r>
            <a:r>
              <a:rPr lang="pt-BR" dirty="0" err="1">
                <a:latin typeface="+mj-lt"/>
              </a:rPr>
              <a:t>subtipagem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 - Influenza</a:t>
            </a:r>
          </a:p>
          <a:p>
            <a:r>
              <a:rPr lang="pt-BR" dirty="0">
                <a:latin typeface="+mj-lt"/>
              </a:rPr>
              <a:t> - COVID-19</a:t>
            </a:r>
          </a:p>
          <a:p>
            <a:r>
              <a:rPr lang="pt-BR" dirty="0">
                <a:latin typeface="+mj-lt"/>
              </a:rPr>
              <a:t> - Outros vírus: vírus sincicial respiratório, rinovírus, adenovírus, </a:t>
            </a:r>
            <a:r>
              <a:rPr lang="pt-BR" dirty="0" err="1">
                <a:latin typeface="+mj-lt"/>
              </a:rPr>
              <a:t>parainfluenza</a:t>
            </a:r>
            <a:r>
              <a:rPr lang="pt-BR" dirty="0">
                <a:latin typeface="+mj-lt"/>
              </a:rPr>
              <a:t> e outros a depender da disponibilidade de testes laboratoriais</a:t>
            </a:r>
          </a:p>
          <a:p>
            <a:r>
              <a:rPr lang="en-US" dirty="0" err="1">
                <a:latin typeface="+mj-lt"/>
              </a:rPr>
              <a:t>Processamento</a:t>
            </a:r>
            <a:r>
              <a:rPr lang="en-US" dirty="0">
                <a:latin typeface="+mj-lt"/>
              </a:rPr>
              <a:t> das </a:t>
            </a:r>
            <a:r>
              <a:rPr lang="en-US" dirty="0" err="1">
                <a:latin typeface="+mj-lt"/>
              </a:rPr>
              <a:t>amostras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pt-BR" b="1" i="1" dirty="0">
                <a:latin typeface="+mj-lt"/>
              </a:rPr>
              <a:t>Laboratórios de referência:</a:t>
            </a:r>
          </a:p>
          <a:p>
            <a:pPr marL="561473" lvl="1" indent="-180473">
              <a:buSzPct val="100000"/>
              <a:buChar char="-"/>
            </a:pPr>
            <a:r>
              <a:rPr lang="pt-BR" dirty="0">
                <a:latin typeface="+mj-lt"/>
              </a:rPr>
              <a:t>Caracterização antigênica e genética </a:t>
            </a:r>
          </a:p>
          <a:p>
            <a:pPr marL="561473" lvl="1" indent="-180473">
              <a:buSzPct val="100000"/>
              <a:buChar char="-"/>
            </a:pPr>
            <a:r>
              <a:rPr lang="pt-BR" dirty="0">
                <a:latin typeface="+mj-lt"/>
              </a:rPr>
              <a:t>Identificação de novos subtipos</a:t>
            </a:r>
          </a:p>
          <a:p>
            <a:pPr marL="561473" lvl="1" indent="-180473">
              <a:buSzPct val="100000"/>
              <a:buChar char="-"/>
            </a:pPr>
            <a:r>
              <a:rPr lang="pt-BR" dirty="0">
                <a:latin typeface="+mj-lt"/>
              </a:rPr>
              <a:t>Resistência à antivirais</a:t>
            </a:r>
          </a:p>
          <a:p>
            <a:pPr marL="561473" lvl="1" indent="-180473">
              <a:buSzPct val="100000"/>
              <a:buChar char="-"/>
            </a:pPr>
            <a:r>
              <a:rPr lang="pt-BR" dirty="0">
                <a:latin typeface="+mj-lt"/>
              </a:rPr>
              <a:t>Vigilância genômica de novas cepas de interesse de COVID-19  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aixaDeTexto 4"/>
          <p:cNvSpPr txBox="1"/>
          <p:nvPr/>
        </p:nvSpPr>
        <p:spPr>
          <a:xfrm>
            <a:off x="2297212" y="1282475"/>
            <a:ext cx="8742013" cy="2720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6000"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rPr dirty="0"/>
              <a:t>Sem dados você é </a:t>
            </a:r>
            <a:r>
              <a:rPr dirty="0" err="1"/>
              <a:t>apenas</a:t>
            </a:r>
            <a:r>
              <a:rPr dirty="0"/>
              <a:t> </a:t>
            </a:r>
            <a:r>
              <a:rPr dirty="0" err="1"/>
              <a:t>mais</a:t>
            </a:r>
            <a:r>
              <a:rPr dirty="0"/>
              <a:t> </a:t>
            </a:r>
            <a:r>
              <a:rPr dirty="0" err="1"/>
              <a:t>uma</a:t>
            </a:r>
            <a:r>
              <a:rPr dirty="0"/>
              <a:t> </a:t>
            </a:r>
            <a:r>
              <a:rPr dirty="0" err="1"/>
              <a:t>pessoa</a:t>
            </a:r>
            <a:r>
              <a:rPr dirty="0"/>
              <a:t> com </a:t>
            </a:r>
            <a:r>
              <a:rPr dirty="0" err="1"/>
              <a:t>uma</a:t>
            </a:r>
            <a:r>
              <a:rPr dirty="0"/>
              <a:t> </a:t>
            </a:r>
            <a:r>
              <a:rPr dirty="0" err="1"/>
              <a:t>opinião</a:t>
            </a:r>
            <a:endParaRPr dirty="0"/>
          </a:p>
        </p:txBody>
      </p:sp>
      <p:sp>
        <p:nvSpPr>
          <p:cNvPr id="353" name="CaixaDeTexto 5"/>
          <p:cNvSpPr txBox="1"/>
          <p:nvPr/>
        </p:nvSpPr>
        <p:spPr>
          <a:xfrm>
            <a:off x="8046479" y="4144797"/>
            <a:ext cx="2992746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2400" i="1">
                <a:latin typeface="Corbel"/>
                <a:ea typeface="Corbel"/>
                <a:cs typeface="Corbel"/>
                <a:sym typeface="Corbel"/>
              </a:defRPr>
            </a:pPr>
            <a:r>
              <a:t>William Edwards Deming</a:t>
            </a:r>
          </a:p>
          <a:p>
            <a:pPr algn="r">
              <a:defRPr sz="2400">
                <a:latin typeface="Corbel"/>
                <a:ea typeface="Corbel"/>
                <a:cs typeface="Corbel"/>
                <a:sym typeface="Corbel"/>
              </a:defRPr>
            </a:pPr>
            <a:r>
              <a:t>(1900 – 1993)</a:t>
            </a:r>
          </a:p>
        </p:txBody>
      </p:sp>
      <p:pic>
        <p:nvPicPr>
          <p:cNvPr id="354" name="Imagem 6" descr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2656"/>
            <a:ext cx="2823485" cy="2855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Title 5"/>
          <p:cNvSpPr txBox="1">
            <a:spLocks noGrp="1"/>
          </p:cNvSpPr>
          <p:nvPr>
            <p:ph type="title"/>
          </p:nvPr>
        </p:nvSpPr>
        <p:spPr>
          <a:xfrm>
            <a:off x="609600" y="3068053"/>
            <a:ext cx="7403432" cy="2543774"/>
          </a:xfrm>
          <a:prstGeom prst="rect">
            <a:avLst/>
          </a:prstGeom>
        </p:spPr>
        <p:txBody>
          <a:bodyPr/>
          <a:lstStyle>
            <a:lvl1pPr defTabSz="886968">
              <a:defRPr sz="5626" spc="-194"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/>
              <a:t>Sistema de </a:t>
            </a:r>
            <a:r>
              <a:rPr dirty="0" err="1"/>
              <a:t>Informações</a:t>
            </a:r>
            <a:r>
              <a:rPr dirty="0"/>
              <a:t> </a:t>
            </a:r>
            <a:r>
              <a:rPr dirty="0" err="1"/>
              <a:t>Hospitalares</a:t>
            </a:r>
            <a:r>
              <a:rPr dirty="0"/>
              <a:t> do SUS - SIHSUS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FEFAC9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EFAC9"/>
              </a:solidFill>
              <a:effectLst/>
              <a:uLnTx/>
              <a:uFillTx/>
              <a:latin typeface="Microsoft New Tai Lue"/>
              <a:cs typeface="Microsoft New Tai Lue"/>
              <a:sym typeface="Microsoft New Tai Lue"/>
            </a:endParaRPr>
          </a:p>
        </p:txBody>
      </p:sp>
      <p:grpSp>
        <p:nvGrpSpPr>
          <p:cNvPr id="566" name="Group 16"/>
          <p:cNvGrpSpPr/>
          <p:nvPr/>
        </p:nvGrpSpPr>
        <p:grpSpPr>
          <a:xfrm>
            <a:off x="457200" y="2538921"/>
            <a:ext cx="1746094" cy="1280610"/>
            <a:chOff x="0" y="136397"/>
            <a:chExt cx="1746093" cy="1280608"/>
          </a:xfrm>
        </p:grpSpPr>
        <p:sp>
          <p:nvSpPr>
            <p:cNvPr id="563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64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565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sp>
        <p:nvSpPr>
          <p:cNvPr id="579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121898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582" name="Oval 6"/>
          <p:cNvGrpSpPr/>
          <p:nvPr/>
        </p:nvGrpSpPr>
        <p:grpSpPr>
          <a:xfrm>
            <a:off x="1763711" y="3365501"/>
            <a:ext cx="863600" cy="863600"/>
            <a:chOff x="0" y="0"/>
            <a:chExt cx="863598" cy="863598"/>
          </a:xfrm>
          <a:solidFill>
            <a:schemeClr val="accent5">
              <a:lumMod val="75000"/>
            </a:schemeClr>
          </a:solidFill>
        </p:grpSpPr>
        <p:sp>
          <p:nvSpPr>
            <p:cNvPr id="580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81" name="1944"/>
            <p:cNvSpPr txBox="1"/>
            <p:nvPr/>
          </p:nvSpPr>
          <p:spPr>
            <a:xfrm>
              <a:off x="52958" y="268386"/>
              <a:ext cx="775319" cy="317299"/>
            </a:xfrm>
            <a:custGeom>
              <a:avLst/>
              <a:gdLst>
                <a:gd name="connsiteX0" fmla="*/ 0 w 803896"/>
                <a:gd name="connsiteY0" fmla="*/ 0 h 307775"/>
                <a:gd name="connsiteX1" fmla="*/ 803896 w 803896"/>
                <a:gd name="connsiteY1" fmla="*/ 0 h 307775"/>
                <a:gd name="connsiteX2" fmla="*/ 803896 w 803896"/>
                <a:gd name="connsiteY2" fmla="*/ 307775 h 307775"/>
                <a:gd name="connsiteX3" fmla="*/ 0 w 803896"/>
                <a:gd name="connsiteY3" fmla="*/ 307775 h 307775"/>
                <a:gd name="connsiteX4" fmla="*/ 0 w 803896"/>
                <a:gd name="connsiteY4" fmla="*/ 0 h 307775"/>
                <a:gd name="connsiteX0" fmla="*/ 0 w 803896"/>
                <a:gd name="connsiteY0" fmla="*/ 9525 h 317300"/>
                <a:gd name="connsiteX1" fmla="*/ 746746 w 803896"/>
                <a:gd name="connsiteY1" fmla="*/ 0 h 317300"/>
                <a:gd name="connsiteX2" fmla="*/ 803896 w 803896"/>
                <a:gd name="connsiteY2" fmla="*/ 317300 h 317300"/>
                <a:gd name="connsiteX3" fmla="*/ 0 w 803896"/>
                <a:gd name="connsiteY3" fmla="*/ 317300 h 317300"/>
                <a:gd name="connsiteX4" fmla="*/ 0 w 803896"/>
                <a:gd name="connsiteY4" fmla="*/ 9525 h 317300"/>
                <a:gd name="connsiteX0" fmla="*/ 0 w 775321"/>
                <a:gd name="connsiteY0" fmla="*/ 9525 h 317300"/>
                <a:gd name="connsiteX1" fmla="*/ 746746 w 775321"/>
                <a:gd name="connsiteY1" fmla="*/ 0 h 317300"/>
                <a:gd name="connsiteX2" fmla="*/ 775321 w 775321"/>
                <a:gd name="connsiteY2" fmla="*/ 307775 h 317300"/>
                <a:gd name="connsiteX3" fmla="*/ 0 w 775321"/>
                <a:gd name="connsiteY3" fmla="*/ 317300 h 317300"/>
                <a:gd name="connsiteX4" fmla="*/ 0 w 775321"/>
                <a:gd name="connsiteY4" fmla="*/ 9525 h 31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321" h="317300">
                  <a:moveTo>
                    <a:pt x="0" y="9525"/>
                  </a:moveTo>
                  <a:lnTo>
                    <a:pt x="746746" y="0"/>
                  </a:lnTo>
                  <a:lnTo>
                    <a:pt x="775321" y="307775"/>
                  </a:lnTo>
                  <a:lnTo>
                    <a:pt x="0" y="31730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19</a:t>
              </a: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76-77</a:t>
              </a:r>
              <a:endPara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F644740B-5BC8-E94B-05A5-727FA7C7D0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685801"/>
            <a:ext cx="8942784" cy="5109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200">
                <a:solidFill>
                  <a:srgbClr val="6A548D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</a:t>
            </a:r>
            <a:r>
              <a:rPr sz="2800" dirty="0" err="1"/>
              <a:t>Informações</a:t>
            </a:r>
            <a:r>
              <a:rPr sz="2800" dirty="0"/>
              <a:t> </a:t>
            </a:r>
            <a:r>
              <a:rPr sz="2800" dirty="0" err="1"/>
              <a:t>Hospitalares</a:t>
            </a:r>
            <a:r>
              <a:rPr sz="2800" dirty="0"/>
              <a:t> do SUS - SIHSUS</a:t>
            </a:r>
          </a:p>
        </p:txBody>
      </p:sp>
      <p:sp>
        <p:nvSpPr>
          <p:cNvPr id="6" name="Retângulo 1">
            <a:extLst>
              <a:ext uri="{FF2B5EF4-FFF2-40B4-BE49-F238E27FC236}">
                <a16:creationId xmlns:a16="http://schemas.microsoft.com/office/drawing/2014/main" id="{CDCFEB25-0F50-4006-C088-C78BF9C21A85}"/>
              </a:ext>
            </a:extLst>
          </p:cNvPr>
          <p:cNvSpPr txBox="1"/>
          <p:nvPr/>
        </p:nvSpPr>
        <p:spPr>
          <a:xfrm>
            <a:off x="2457823" y="1751388"/>
            <a:ext cx="4286248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SNCPCH – Sistema Nacional de Controle e Pagamento de Contas Hospitalares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Primeiros registros informatizados com o propósito de controlar o pagamento dos serviços prestados pelos hospitais contratados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	INAMPS - DATAPREV</a:t>
            </a:r>
          </a:p>
        </p:txBody>
      </p:sp>
    </p:spTree>
    <p:extLst>
      <p:ext uri="{BB962C8B-B14F-4D97-AF65-F5344CB8AC3E}">
        <p14:creationId xmlns:p14="http://schemas.microsoft.com/office/powerpoint/2010/main" val="316923443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22632D40-34B9-BFD6-679D-519B2F049083}"/>
              </a:ext>
            </a:extLst>
          </p:cNvPr>
          <p:cNvGrpSpPr/>
          <p:nvPr/>
        </p:nvGrpSpPr>
        <p:grpSpPr>
          <a:xfrm>
            <a:off x="2542430" y="3803713"/>
            <a:ext cx="1746095" cy="1289754"/>
            <a:chOff x="0" y="-8855"/>
            <a:chExt cx="1746093" cy="1289752"/>
          </a:xfrm>
        </p:grpSpPr>
        <p:sp>
          <p:nvSpPr>
            <p:cNvPr id="3" name="Arc 18">
              <a:extLst>
                <a:ext uri="{FF2B5EF4-FFF2-40B4-BE49-F238E27FC236}">
                  <a16:creationId xmlns:a16="http://schemas.microsoft.com/office/drawing/2014/main" id="{540CC870-A5A9-956A-88E1-7859A1016098}"/>
                </a:ext>
              </a:extLst>
            </p:cNvPr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5326BCF9-A25D-46DC-D092-E9DDC3FEE7F1}"/>
                </a:ext>
              </a:extLst>
            </p:cNvPr>
            <p:cNvSpPr/>
            <p:nvPr/>
          </p:nvSpPr>
          <p:spPr>
            <a:xfrm flipH="1" flipV="1">
              <a:off x="0" y="-8855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75B4810B-609F-A3FD-9EB4-464947860BC0}"/>
                </a:ext>
              </a:extLst>
            </p:cNvPr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sp>
        <p:nvSpPr>
          <p:cNvPr id="558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FEFAC9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EFAC9"/>
              </a:solidFill>
              <a:effectLst/>
              <a:uLnTx/>
              <a:uFillTx/>
              <a:latin typeface="Microsoft New Tai Lue"/>
              <a:cs typeface="Microsoft New Tai Lue"/>
              <a:sym typeface="Microsoft New Tai Lue"/>
            </a:endParaRPr>
          </a:p>
        </p:txBody>
      </p:sp>
      <p:grpSp>
        <p:nvGrpSpPr>
          <p:cNvPr id="566" name="Group 16"/>
          <p:cNvGrpSpPr/>
          <p:nvPr/>
        </p:nvGrpSpPr>
        <p:grpSpPr>
          <a:xfrm>
            <a:off x="457200" y="2538921"/>
            <a:ext cx="1746094" cy="1280610"/>
            <a:chOff x="0" y="136397"/>
            <a:chExt cx="1746093" cy="1280608"/>
          </a:xfrm>
        </p:grpSpPr>
        <p:sp>
          <p:nvSpPr>
            <p:cNvPr id="563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64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565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sp>
        <p:nvSpPr>
          <p:cNvPr id="579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121898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582" name="Oval 6"/>
          <p:cNvGrpSpPr/>
          <p:nvPr/>
        </p:nvGrpSpPr>
        <p:grpSpPr>
          <a:xfrm>
            <a:off x="1763711" y="3365501"/>
            <a:ext cx="863600" cy="863600"/>
            <a:chOff x="0" y="0"/>
            <a:chExt cx="863598" cy="863598"/>
          </a:xfrm>
          <a:solidFill>
            <a:schemeClr val="accent5">
              <a:lumMod val="75000"/>
            </a:schemeClr>
          </a:solidFill>
        </p:grpSpPr>
        <p:sp>
          <p:nvSpPr>
            <p:cNvPr id="580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81" name="1944"/>
            <p:cNvSpPr txBox="1"/>
            <p:nvPr/>
          </p:nvSpPr>
          <p:spPr>
            <a:xfrm>
              <a:off x="52958" y="268386"/>
              <a:ext cx="775319" cy="317299"/>
            </a:xfrm>
            <a:custGeom>
              <a:avLst/>
              <a:gdLst>
                <a:gd name="connsiteX0" fmla="*/ 0 w 803896"/>
                <a:gd name="connsiteY0" fmla="*/ 0 h 307775"/>
                <a:gd name="connsiteX1" fmla="*/ 803896 w 803896"/>
                <a:gd name="connsiteY1" fmla="*/ 0 h 307775"/>
                <a:gd name="connsiteX2" fmla="*/ 803896 w 803896"/>
                <a:gd name="connsiteY2" fmla="*/ 307775 h 307775"/>
                <a:gd name="connsiteX3" fmla="*/ 0 w 803896"/>
                <a:gd name="connsiteY3" fmla="*/ 307775 h 307775"/>
                <a:gd name="connsiteX4" fmla="*/ 0 w 803896"/>
                <a:gd name="connsiteY4" fmla="*/ 0 h 307775"/>
                <a:gd name="connsiteX0" fmla="*/ 0 w 803896"/>
                <a:gd name="connsiteY0" fmla="*/ 9525 h 317300"/>
                <a:gd name="connsiteX1" fmla="*/ 746746 w 803896"/>
                <a:gd name="connsiteY1" fmla="*/ 0 h 317300"/>
                <a:gd name="connsiteX2" fmla="*/ 803896 w 803896"/>
                <a:gd name="connsiteY2" fmla="*/ 317300 h 317300"/>
                <a:gd name="connsiteX3" fmla="*/ 0 w 803896"/>
                <a:gd name="connsiteY3" fmla="*/ 317300 h 317300"/>
                <a:gd name="connsiteX4" fmla="*/ 0 w 803896"/>
                <a:gd name="connsiteY4" fmla="*/ 9525 h 317300"/>
                <a:gd name="connsiteX0" fmla="*/ 0 w 775321"/>
                <a:gd name="connsiteY0" fmla="*/ 9525 h 317300"/>
                <a:gd name="connsiteX1" fmla="*/ 746746 w 775321"/>
                <a:gd name="connsiteY1" fmla="*/ 0 h 317300"/>
                <a:gd name="connsiteX2" fmla="*/ 775321 w 775321"/>
                <a:gd name="connsiteY2" fmla="*/ 307775 h 317300"/>
                <a:gd name="connsiteX3" fmla="*/ 0 w 775321"/>
                <a:gd name="connsiteY3" fmla="*/ 317300 h 317300"/>
                <a:gd name="connsiteX4" fmla="*/ 0 w 775321"/>
                <a:gd name="connsiteY4" fmla="*/ 9525 h 31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321" h="317300">
                  <a:moveTo>
                    <a:pt x="0" y="9525"/>
                  </a:moveTo>
                  <a:lnTo>
                    <a:pt x="746746" y="0"/>
                  </a:lnTo>
                  <a:lnTo>
                    <a:pt x="775321" y="307775"/>
                  </a:lnTo>
                  <a:lnTo>
                    <a:pt x="0" y="31730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19</a:t>
              </a: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76-77</a:t>
              </a:r>
              <a:endPara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F644740B-5BC8-E94B-05A5-727FA7C7D0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685801"/>
            <a:ext cx="8942784" cy="5109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200">
                <a:solidFill>
                  <a:srgbClr val="6A548D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</a:t>
            </a:r>
            <a:r>
              <a:rPr sz="2800" dirty="0" err="1"/>
              <a:t>Informações</a:t>
            </a:r>
            <a:r>
              <a:rPr sz="2800" dirty="0"/>
              <a:t> </a:t>
            </a:r>
            <a:r>
              <a:rPr sz="2800" dirty="0" err="1"/>
              <a:t>Hospitalares</a:t>
            </a:r>
            <a:r>
              <a:rPr sz="2800" dirty="0"/>
              <a:t> do SUS - SIHSUS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491B7EEB-05D8-E396-17DA-3FA13B1EE0A4}"/>
              </a:ext>
            </a:extLst>
          </p:cNvPr>
          <p:cNvGrpSpPr/>
          <p:nvPr/>
        </p:nvGrpSpPr>
        <p:grpSpPr>
          <a:xfrm>
            <a:off x="3733055" y="3263900"/>
            <a:ext cx="1066801" cy="1066800"/>
            <a:chOff x="0" y="0"/>
            <a:chExt cx="1066800" cy="1066800"/>
          </a:xfrm>
        </p:grpSpPr>
        <p:sp>
          <p:nvSpPr>
            <p:cNvPr id="9" name="Oval 22">
              <a:extLst>
                <a:ext uri="{FF2B5EF4-FFF2-40B4-BE49-F238E27FC236}">
                  <a16:creationId xmlns:a16="http://schemas.microsoft.com/office/drawing/2014/main" id="{599801DA-C18E-01A1-6828-04953AC5CF69}"/>
                </a:ext>
              </a:extLst>
            </p:cNvPr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10" name="Oval 23">
              <a:extLst>
                <a:ext uri="{FF2B5EF4-FFF2-40B4-BE49-F238E27FC236}">
                  <a16:creationId xmlns:a16="http://schemas.microsoft.com/office/drawing/2014/main" id="{5E5C88C6-48FB-6114-5542-014C860C2C3C}"/>
                </a:ext>
              </a:extLst>
            </p:cNvPr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11" name="Círculo">
                <a:extLst>
                  <a:ext uri="{FF2B5EF4-FFF2-40B4-BE49-F238E27FC236}">
                    <a16:creationId xmlns:a16="http://schemas.microsoft.com/office/drawing/2014/main" id="{876432F6-3DB2-BCDF-5F71-6CBAA24F3018}"/>
                  </a:ext>
                </a:extLst>
              </p:cNvPr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2" name="1974">
                <a:extLst>
                  <a:ext uri="{FF2B5EF4-FFF2-40B4-BE49-F238E27FC236}">
                    <a16:creationId xmlns:a16="http://schemas.microsoft.com/office/drawing/2014/main" id="{1A689825-DACE-DE30-D38A-3C5E4A5FC891}"/>
                  </a:ext>
                </a:extLst>
              </p:cNvPr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19</a:t>
                </a:r>
                <a:r>
                  <a:rPr kumimoji="0" lang="pt-B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79</a:t>
                </a: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</p:grpSp>
      <p:sp>
        <p:nvSpPr>
          <p:cNvPr id="40" name="Retângulo 1">
            <a:extLst>
              <a:ext uri="{FF2B5EF4-FFF2-40B4-BE49-F238E27FC236}">
                <a16:creationId xmlns:a16="http://schemas.microsoft.com/office/drawing/2014/main" id="{825119FF-5D5B-7D20-7639-994FD042A20B}"/>
              </a:ext>
            </a:extLst>
          </p:cNvPr>
          <p:cNvSpPr txBox="1"/>
          <p:nvPr/>
        </p:nvSpPr>
        <p:spPr>
          <a:xfrm>
            <a:off x="4526064" y="4507228"/>
            <a:ext cx="4286248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Iniciado estudos para conformação de novo modelo de pagamento com base em procedimentos clínicos e cirúrgicos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SAMHPS – Sistema de Assistência Médico Hospitalar da Previdência Social Informações Hospitalares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AIH - Autorização de Internação Hospitalar</a:t>
            </a:r>
          </a:p>
        </p:txBody>
      </p:sp>
    </p:spTree>
    <p:extLst>
      <p:ext uri="{BB962C8B-B14F-4D97-AF65-F5344CB8AC3E}">
        <p14:creationId xmlns:p14="http://schemas.microsoft.com/office/powerpoint/2010/main" val="232389763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7">
            <a:extLst>
              <a:ext uri="{FF2B5EF4-FFF2-40B4-BE49-F238E27FC236}">
                <a16:creationId xmlns:a16="http://schemas.microsoft.com/office/drawing/2014/main" id="{BDDFED14-437F-FACD-C831-8A39806914CF}"/>
              </a:ext>
            </a:extLst>
          </p:cNvPr>
          <p:cNvGrpSpPr/>
          <p:nvPr/>
        </p:nvGrpSpPr>
        <p:grpSpPr>
          <a:xfrm>
            <a:off x="4727848" y="2538921"/>
            <a:ext cx="1746093" cy="1280608"/>
            <a:chOff x="0" y="136397"/>
            <a:chExt cx="1746092" cy="1280606"/>
          </a:xfrm>
        </p:grpSpPr>
        <p:sp>
          <p:nvSpPr>
            <p:cNvPr id="14" name="Arc 28">
              <a:extLst>
                <a:ext uri="{FF2B5EF4-FFF2-40B4-BE49-F238E27FC236}">
                  <a16:creationId xmlns:a16="http://schemas.microsoft.com/office/drawing/2014/main" id="{89F59A7B-6A50-C4CF-8A74-FD77C206CFB2}"/>
                </a:ext>
              </a:extLst>
            </p:cNvPr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CADFA4AF-CEDF-DDCF-3ABE-B0A98EC8D10C}"/>
                </a:ext>
              </a:extLst>
            </p:cNvPr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F3579C78-F6C7-EC8A-43A5-08010F1FB893}"/>
                </a:ext>
              </a:extLst>
            </p:cNvPr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grpSp>
        <p:nvGrpSpPr>
          <p:cNvPr id="2" name="Group 17">
            <a:extLst>
              <a:ext uri="{FF2B5EF4-FFF2-40B4-BE49-F238E27FC236}">
                <a16:creationId xmlns:a16="http://schemas.microsoft.com/office/drawing/2014/main" id="{22632D40-34B9-BFD6-679D-519B2F049083}"/>
              </a:ext>
            </a:extLst>
          </p:cNvPr>
          <p:cNvGrpSpPr/>
          <p:nvPr/>
        </p:nvGrpSpPr>
        <p:grpSpPr>
          <a:xfrm>
            <a:off x="2542430" y="3803713"/>
            <a:ext cx="1746095" cy="1289754"/>
            <a:chOff x="0" y="-8855"/>
            <a:chExt cx="1746093" cy="1289752"/>
          </a:xfrm>
        </p:grpSpPr>
        <p:sp>
          <p:nvSpPr>
            <p:cNvPr id="3" name="Arc 18">
              <a:extLst>
                <a:ext uri="{FF2B5EF4-FFF2-40B4-BE49-F238E27FC236}">
                  <a16:creationId xmlns:a16="http://schemas.microsoft.com/office/drawing/2014/main" id="{540CC870-A5A9-956A-88E1-7859A1016098}"/>
                </a:ext>
              </a:extLst>
            </p:cNvPr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5326BCF9-A25D-46DC-D092-E9DDC3FEE7F1}"/>
                </a:ext>
              </a:extLst>
            </p:cNvPr>
            <p:cNvSpPr/>
            <p:nvPr/>
          </p:nvSpPr>
          <p:spPr>
            <a:xfrm flipH="1" flipV="1">
              <a:off x="0" y="-8855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75B4810B-609F-A3FD-9EB4-464947860BC0}"/>
                </a:ext>
              </a:extLst>
            </p:cNvPr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sp>
        <p:nvSpPr>
          <p:cNvPr id="558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FEFAC9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EFAC9"/>
              </a:solidFill>
              <a:effectLst/>
              <a:uLnTx/>
              <a:uFillTx/>
              <a:latin typeface="Microsoft New Tai Lue"/>
              <a:cs typeface="Microsoft New Tai Lue"/>
              <a:sym typeface="Microsoft New Tai Lue"/>
            </a:endParaRPr>
          </a:p>
        </p:txBody>
      </p:sp>
      <p:grpSp>
        <p:nvGrpSpPr>
          <p:cNvPr id="566" name="Group 16"/>
          <p:cNvGrpSpPr/>
          <p:nvPr/>
        </p:nvGrpSpPr>
        <p:grpSpPr>
          <a:xfrm>
            <a:off x="457200" y="2538921"/>
            <a:ext cx="1746094" cy="1280610"/>
            <a:chOff x="0" y="136397"/>
            <a:chExt cx="1746093" cy="1280608"/>
          </a:xfrm>
        </p:grpSpPr>
        <p:sp>
          <p:nvSpPr>
            <p:cNvPr id="563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64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565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sp>
        <p:nvSpPr>
          <p:cNvPr id="579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121898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582" name="Oval 6"/>
          <p:cNvGrpSpPr/>
          <p:nvPr/>
        </p:nvGrpSpPr>
        <p:grpSpPr>
          <a:xfrm>
            <a:off x="1763711" y="3365501"/>
            <a:ext cx="863600" cy="863600"/>
            <a:chOff x="0" y="0"/>
            <a:chExt cx="863598" cy="863598"/>
          </a:xfrm>
          <a:solidFill>
            <a:schemeClr val="accent5">
              <a:lumMod val="75000"/>
            </a:schemeClr>
          </a:solidFill>
        </p:grpSpPr>
        <p:sp>
          <p:nvSpPr>
            <p:cNvPr id="580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81" name="1944"/>
            <p:cNvSpPr txBox="1"/>
            <p:nvPr/>
          </p:nvSpPr>
          <p:spPr>
            <a:xfrm>
              <a:off x="52958" y="268386"/>
              <a:ext cx="775319" cy="317299"/>
            </a:xfrm>
            <a:custGeom>
              <a:avLst/>
              <a:gdLst>
                <a:gd name="connsiteX0" fmla="*/ 0 w 803896"/>
                <a:gd name="connsiteY0" fmla="*/ 0 h 307775"/>
                <a:gd name="connsiteX1" fmla="*/ 803896 w 803896"/>
                <a:gd name="connsiteY1" fmla="*/ 0 h 307775"/>
                <a:gd name="connsiteX2" fmla="*/ 803896 w 803896"/>
                <a:gd name="connsiteY2" fmla="*/ 307775 h 307775"/>
                <a:gd name="connsiteX3" fmla="*/ 0 w 803896"/>
                <a:gd name="connsiteY3" fmla="*/ 307775 h 307775"/>
                <a:gd name="connsiteX4" fmla="*/ 0 w 803896"/>
                <a:gd name="connsiteY4" fmla="*/ 0 h 307775"/>
                <a:gd name="connsiteX0" fmla="*/ 0 w 803896"/>
                <a:gd name="connsiteY0" fmla="*/ 9525 h 317300"/>
                <a:gd name="connsiteX1" fmla="*/ 746746 w 803896"/>
                <a:gd name="connsiteY1" fmla="*/ 0 h 317300"/>
                <a:gd name="connsiteX2" fmla="*/ 803896 w 803896"/>
                <a:gd name="connsiteY2" fmla="*/ 317300 h 317300"/>
                <a:gd name="connsiteX3" fmla="*/ 0 w 803896"/>
                <a:gd name="connsiteY3" fmla="*/ 317300 h 317300"/>
                <a:gd name="connsiteX4" fmla="*/ 0 w 803896"/>
                <a:gd name="connsiteY4" fmla="*/ 9525 h 317300"/>
                <a:gd name="connsiteX0" fmla="*/ 0 w 775321"/>
                <a:gd name="connsiteY0" fmla="*/ 9525 h 317300"/>
                <a:gd name="connsiteX1" fmla="*/ 746746 w 775321"/>
                <a:gd name="connsiteY1" fmla="*/ 0 h 317300"/>
                <a:gd name="connsiteX2" fmla="*/ 775321 w 775321"/>
                <a:gd name="connsiteY2" fmla="*/ 307775 h 317300"/>
                <a:gd name="connsiteX3" fmla="*/ 0 w 775321"/>
                <a:gd name="connsiteY3" fmla="*/ 317300 h 317300"/>
                <a:gd name="connsiteX4" fmla="*/ 0 w 775321"/>
                <a:gd name="connsiteY4" fmla="*/ 9525 h 31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321" h="317300">
                  <a:moveTo>
                    <a:pt x="0" y="9525"/>
                  </a:moveTo>
                  <a:lnTo>
                    <a:pt x="746746" y="0"/>
                  </a:lnTo>
                  <a:lnTo>
                    <a:pt x="775321" y="307775"/>
                  </a:lnTo>
                  <a:lnTo>
                    <a:pt x="0" y="31730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19</a:t>
              </a: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76-77</a:t>
              </a:r>
              <a:endPara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F644740B-5BC8-E94B-05A5-727FA7C7D0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685801"/>
            <a:ext cx="8942784" cy="5109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200">
                <a:solidFill>
                  <a:srgbClr val="6A548D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</a:t>
            </a:r>
            <a:r>
              <a:rPr sz="2800" dirty="0" err="1"/>
              <a:t>Informações</a:t>
            </a:r>
            <a:r>
              <a:rPr sz="2800" dirty="0"/>
              <a:t> </a:t>
            </a:r>
            <a:r>
              <a:rPr sz="2800" dirty="0" err="1"/>
              <a:t>Hospitalares</a:t>
            </a:r>
            <a:r>
              <a:rPr sz="2800" dirty="0"/>
              <a:t> do SUS - SIHSUS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491B7EEB-05D8-E396-17DA-3FA13B1EE0A4}"/>
              </a:ext>
            </a:extLst>
          </p:cNvPr>
          <p:cNvGrpSpPr/>
          <p:nvPr/>
        </p:nvGrpSpPr>
        <p:grpSpPr>
          <a:xfrm>
            <a:off x="3733055" y="3263900"/>
            <a:ext cx="1066801" cy="1066800"/>
            <a:chOff x="0" y="0"/>
            <a:chExt cx="1066800" cy="1066800"/>
          </a:xfrm>
        </p:grpSpPr>
        <p:sp>
          <p:nvSpPr>
            <p:cNvPr id="9" name="Oval 22">
              <a:extLst>
                <a:ext uri="{FF2B5EF4-FFF2-40B4-BE49-F238E27FC236}">
                  <a16:creationId xmlns:a16="http://schemas.microsoft.com/office/drawing/2014/main" id="{599801DA-C18E-01A1-6828-04953AC5CF69}"/>
                </a:ext>
              </a:extLst>
            </p:cNvPr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10" name="Oval 23">
              <a:extLst>
                <a:ext uri="{FF2B5EF4-FFF2-40B4-BE49-F238E27FC236}">
                  <a16:creationId xmlns:a16="http://schemas.microsoft.com/office/drawing/2014/main" id="{5E5C88C6-48FB-6114-5542-014C860C2C3C}"/>
                </a:ext>
              </a:extLst>
            </p:cNvPr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11" name="Círculo">
                <a:extLst>
                  <a:ext uri="{FF2B5EF4-FFF2-40B4-BE49-F238E27FC236}">
                    <a16:creationId xmlns:a16="http://schemas.microsoft.com/office/drawing/2014/main" id="{876432F6-3DB2-BCDF-5F71-6CBAA24F3018}"/>
                  </a:ext>
                </a:extLst>
              </p:cNvPr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2" name="1974">
                <a:extLst>
                  <a:ext uri="{FF2B5EF4-FFF2-40B4-BE49-F238E27FC236}">
                    <a16:creationId xmlns:a16="http://schemas.microsoft.com/office/drawing/2014/main" id="{1A689825-DACE-DE30-D38A-3C5E4A5FC891}"/>
                  </a:ext>
                </a:extLst>
              </p:cNvPr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19</a:t>
                </a:r>
                <a:r>
                  <a:rPr kumimoji="0" lang="pt-B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79</a:t>
                </a: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</p:grpSp>
      <p:sp>
        <p:nvSpPr>
          <p:cNvPr id="13" name="Retângulo 1">
            <a:extLst>
              <a:ext uri="{FF2B5EF4-FFF2-40B4-BE49-F238E27FC236}">
                <a16:creationId xmlns:a16="http://schemas.microsoft.com/office/drawing/2014/main" id="{825119FF-5D5B-7D20-7639-994FD042A20B}"/>
              </a:ext>
            </a:extLst>
          </p:cNvPr>
          <p:cNvSpPr txBox="1"/>
          <p:nvPr/>
        </p:nvSpPr>
        <p:spPr>
          <a:xfrm>
            <a:off x="6725767" y="1468522"/>
            <a:ext cx="4286248" cy="1600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SAMHPS/AIH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Projeto piloto (2 anos) - implantado em Curitiba e expandido para outros municípios do Paraná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Teste de componentes, documentos, fluxos e mecanismos operacionais</a:t>
            </a:r>
          </a:p>
        </p:txBody>
      </p:sp>
      <p:grpSp>
        <p:nvGrpSpPr>
          <p:cNvPr id="17" name="Group 24">
            <a:extLst>
              <a:ext uri="{FF2B5EF4-FFF2-40B4-BE49-F238E27FC236}">
                <a16:creationId xmlns:a16="http://schemas.microsoft.com/office/drawing/2014/main" id="{010F1CB7-FE5D-CF9E-58B1-074122245AD2}"/>
              </a:ext>
            </a:extLst>
          </p:cNvPr>
          <p:cNvGrpSpPr/>
          <p:nvPr/>
        </p:nvGrpSpPr>
        <p:grpSpPr>
          <a:xfrm>
            <a:off x="5932758" y="3263900"/>
            <a:ext cx="1066801" cy="1066800"/>
            <a:chOff x="0" y="0"/>
            <a:chExt cx="1066800" cy="1066800"/>
          </a:xfrm>
        </p:grpSpPr>
        <p:sp>
          <p:nvSpPr>
            <p:cNvPr id="18" name="Oval 25">
              <a:extLst>
                <a:ext uri="{FF2B5EF4-FFF2-40B4-BE49-F238E27FC236}">
                  <a16:creationId xmlns:a16="http://schemas.microsoft.com/office/drawing/2014/main" id="{DF4B9A70-7B2C-15BA-4256-DF1EAC66EAB6}"/>
                </a:ext>
              </a:extLst>
            </p:cNvPr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19" name="Oval 26">
              <a:extLst>
                <a:ext uri="{FF2B5EF4-FFF2-40B4-BE49-F238E27FC236}">
                  <a16:creationId xmlns:a16="http://schemas.microsoft.com/office/drawing/2014/main" id="{483E765C-30F5-DCFC-4813-12956262C263}"/>
                </a:ext>
              </a:extLst>
            </p:cNvPr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20" name="Círculo">
                <a:extLst>
                  <a:ext uri="{FF2B5EF4-FFF2-40B4-BE49-F238E27FC236}">
                    <a16:creationId xmlns:a16="http://schemas.microsoft.com/office/drawing/2014/main" id="{A106AB12-C6D5-4D73-5F19-D1A323985C12}"/>
                  </a:ext>
                </a:extLst>
              </p:cNvPr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" name="1975">
                <a:extLst>
                  <a:ext uri="{FF2B5EF4-FFF2-40B4-BE49-F238E27FC236}">
                    <a16:creationId xmlns:a16="http://schemas.microsoft.com/office/drawing/2014/main" id="{6AD06C0E-9F5F-C9FE-3D84-0AA1E6B7FB96}"/>
                  </a:ext>
                </a:extLst>
              </p:cNvPr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19</a:t>
                </a:r>
                <a:r>
                  <a:rPr kumimoji="0" lang="pt-B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81</a:t>
                </a: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438145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1"/>
          <p:cNvGrpSpPr/>
          <p:nvPr/>
        </p:nvGrpSpPr>
        <p:grpSpPr>
          <a:xfrm>
            <a:off x="6888088" y="3803713"/>
            <a:ext cx="1746095" cy="1289754"/>
            <a:chOff x="0" y="-8855"/>
            <a:chExt cx="1746093" cy="1289752"/>
          </a:xfrm>
        </p:grpSpPr>
        <p:sp>
          <p:nvSpPr>
            <p:cNvPr id="32" name="Arc 32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 flipH="1" flipV="1">
              <a:off x="0" y="-8855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34" name="Freeform 34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grpSp>
        <p:nvGrpSpPr>
          <p:cNvPr id="6" name="Group 27">
            <a:extLst>
              <a:ext uri="{FF2B5EF4-FFF2-40B4-BE49-F238E27FC236}">
                <a16:creationId xmlns:a16="http://schemas.microsoft.com/office/drawing/2014/main" id="{BDDFED14-437F-FACD-C831-8A39806914CF}"/>
              </a:ext>
            </a:extLst>
          </p:cNvPr>
          <p:cNvGrpSpPr/>
          <p:nvPr/>
        </p:nvGrpSpPr>
        <p:grpSpPr>
          <a:xfrm>
            <a:off x="4727848" y="2538921"/>
            <a:ext cx="1746093" cy="1280608"/>
            <a:chOff x="0" y="136397"/>
            <a:chExt cx="1746092" cy="1280606"/>
          </a:xfrm>
        </p:grpSpPr>
        <p:sp>
          <p:nvSpPr>
            <p:cNvPr id="14" name="Arc 28">
              <a:extLst>
                <a:ext uri="{FF2B5EF4-FFF2-40B4-BE49-F238E27FC236}">
                  <a16:creationId xmlns:a16="http://schemas.microsoft.com/office/drawing/2014/main" id="{89F59A7B-6A50-C4CF-8A74-FD77C206CFB2}"/>
                </a:ext>
              </a:extLst>
            </p:cNvPr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CADFA4AF-CEDF-DDCF-3ABE-B0A98EC8D10C}"/>
                </a:ext>
              </a:extLst>
            </p:cNvPr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F3579C78-F6C7-EC8A-43A5-08010F1FB893}"/>
                </a:ext>
              </a:extLst>
            </p:cNvPr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grpSp>
        <p:nvGrpSpPr>
          <p:cNvPr id="2" name="Group 17">
            <a:extLst>
              <a:ext uri="{FF2B5EF4-FFF2-40B4-BE49-F238E27FC236}">
                <a16:creationId xmlns:a16="http://schemas.microsoft.com/office/drawing/2014/main" id="{22632D40-34B9-BFD6-679D-519B2F049083}"/>
              </a:ext>
            </a:extLst>
          </p:cNvPr>
          <p:cNvGrpSpPr/>
          <p:nvPr/>
        </p:nvGrpSpPr>
        <p:grpSpPr>
          <a:xfrm>
            <a:off x="2542430" y="3803713"/>
            <a:ext cx="1746095" cy="1289754"/>
            <a:chOff x="0" y="-8855"/>
            <a:chExt cx="1746093" cy="1289752"/>
          </a:xfrm>
        </p:grpSpPr>
        <p:sp>
          <p:nvSpPr>
            <p:cNvPr id="3" name="Arc 18">
              <a:extLst>
                <a:ext uri="{FF2B5EF4-FFF2-40B4-BE49-F238E27FC236}">
                  <a16:creationId xmlns:a16="http://schemas.microsoft.com/office/drawing/2014/main" id="{540CC870-A5A9-956A-88E1-7859A1016098}"/>
                </a:ext>
              </a:extLst>
            </p:cNvPr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5326BCF9-A25D-46DC-D092-E9DDC3FEE7F1}"/>
                </a:ext>
              </a:extLst>
            </p:cNvPr>
            <p:cNvSpPr/>
            <p:nvPr/>
          </p:nvSpPr>
          <p:spPr>
            <a:xfrm flipH="1" flipV="1">
              <a:off x="0" y="-8855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75B4810B-609F-A3FD-9EB4-464947860BC0}"/>
                </a:ext>
              </a:extLst>
            </p:cNvPr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sp>
        <p:nvSpPr>
          <p:cNvPr id="558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FEFAC9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EFAC9"/>
              </a:solidFill>
              <a:effectLst/>
              <a:uLnTx/>
              <a:uFillTx/>
              <a:latin typeface="Microsoft New Tai Lue"/>
              <a:cs typeface="Microsoft New Tai Lue"/>
              <a:sym typeface="Microsoft New Tai Lue"/>
            </a:endParaRPr>
          </a:p>
        </p:txBody>
      </p:sp>
      <p:grpSp>
        <p:nvGrpSpPr>
          <p:cNvPr id="566" name="Group 16"/>
          <p:cNvGrpSpPr/>
          <p:nvPr/>
        </p:nvGrpSpPr>
        <p:grpSpPr>
          <a:xfrm>
            <a:off x="457200" y="2538921"/>
            <a:ext cx="1746094" cy="1280610"/>
            <a:chOff x="0" y="136397"/>
            <a:chExt cx="1746093" cy="1280608"/>
          </a:xfrm>
        </p:grpSpPr>
        <p:sp>
          <p:nvSpPr>
            <p:cNvPr id="563" name="Arc 8"/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64" name="Freeform 14"/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565" name="Freeform 15"/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sp>
        <p:nvSpPr>
          <p:cNvPr id="579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121898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582" name="Oval 6"/>
          <p:cNvGrpSpPr/>
          <p:nvPr/>
        </p:nvGrpSpPr>
        <p:grpSpPr>
          <a:xfrm>
            <a:off x="1763711" y="3365501"/>
            <a:ext cx="863600" cy="863600"/>
            <a:chOff x="0" y="0"/>
            <a:chExt cx="863598" cy="863598"/>
          </a:xfrm>
          <a:solidFill>
            <a:schemeClr val="accent5">
              <a:lumMod val="75000"/>
            </a:schemeClr>
          </a:solidFill>
        </p:grpSpPr>
        <p:sp>
          <p:nvSpPr>
            <p:cNvPr id="580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81" name="1944"/>
            <p:cNvSpPr txBox="1"/>
            <p:nvPr/>
          </p:nvSpPr>
          <p:spPr>
            <a:xfrm>
              <a:off x="52958" y="268386"/>
              <a:ext cx="775319" cy="317299"/>
            </a:xfrm>
            <a:custGeom>
              <a:avLst/>
              <a:gdLst>
                <a:gd name="connsiteX0" fmla="*/ 0 w 803896"/>
                <a:gd name="connsiteY0" fmla="*/ 0 h 307775"/>
                <a:gd name="connsiteX1" fmla="*/ 803896 w 803896"/>
                <a:gd name="connsiteY1" fmla="*/ 0 h 307775"/>
                <a:gd name="connsiteX2" fmla="*/ 803896 w 803896"/>
                <a:gd name="connsiteY2" fmla="*/ 307775 h 307775"/>
                <a:gd name="connsiteX3" fmla="*/ 0 w 803896"/>
                <a:gd name="connsiteY3" fmla="*/ 307775 h 307775"/>
                <a:gd name="connsiteX4" fmla="*/ 0 w 803896"/>
                <a:gd name="connsiteY4" fmla="*/ 0 h 307775"/>
                <a:gd name="connsiteX0" fmla="*/ 0 w 803896"/>
                <a:gd name="connsiteY0" fmla="*/ 9525 h 317300"/>
                <a:gd name="connsiteX1" fmla="*/ 746746 w 803896"/>
                <a:gd name="connsiteY1" fmla="*/ 0 h 317300"/>
                <a:gd name="connsiteX2" fmla="*/ 803896 w 803896"/>
                <a:gd name="connsiteY2" fmla="*/ 317300 h 317300"/>
                <a:gd name="connsiteX3" fmla="*/ 0 w 803896"/>
                <a:gd name="connsiteY3" fmla="*/ 317300 h 317300"/>
                <a:gd name="connsiteX4" fmla="*/ 0 w 803896"/>
                <a:gd name="connsiteY4" fmla="*/ 9525 h 317300"/>
                <a:gd name="connsiteX0" fmla="*/ 0 w 775321"/>
                <a:gd name="connsiteY0" fmla="*/ 9525 h 317300"/>
                <a:gd name="connsiteX1" fmla="*/ 746746 w 775321"/>
                <a:gd name="connsiteY1" fmla="*/ 0 h 317300"/>
                <a:gd name="connsiteX2" fmla="*/ 775321 w 775321"/>
                <a:gd name="connsiteY2" fmla="*/ 307775 h 317300"/>
                <a:gd name="connsiteX3" fmla="*/ 0 w 775321"/>
                <a:gd name="connsiteY3" fmla="*/ 317300 h 317300"/>
                <a:gd name="connsiteX4" fmla="*/ 0 w 775321"/>
                <a:gd name="connsiteY4" fmla="*/ 9525 h 31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321" h="317300">
                  <a:moveTo>
                    <a:pt x="0" y="9525"/>
                  </a:moveTo>
                  <a:lnTo>
                    <a:pt x="746746" y="0"/>
                  </a:lnTo>
                  <a:lnTo>
                    <a:pt x="775321" y="307775"/>
                  </a:lnTo>
                  <a:lnTo>
                    <a:pt x="0" y="31730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19</a:t>
              </a: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76-77</a:t>
              </a:r>
              <a:endPara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F644740B-5BC8-E94B-05A5-727FA7C7D0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685801"/>
            <a:ext cx="8942784" cy="5109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200">
                <a:solidFill>
                  <a:srgbClr val="6A548D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</a:t>
            </a:r>
            <a:r>
              <a:rPr sz="2800" dirty="0" err="1"/>
              <a:t>Informações</a:t>
            </a:r>
            <a:r>
              <a:rPr sz="2800" dirty="0"/>
              <a:t> </a:t>
            </a:r>
            <a:r>
              <a:rPr sz="2800" dirty="0" err="1"/>
              <a:t>Hospitalares</a:t>
            </a:r>
            <a:r>
              <a:rPr sz="2800" dirty="0"/>
              <a:t> do SUS - SIHSUS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491B7EEB-05D8-E396-17DA-3FA13B1EE0A4}"/>
              </a:ext>
            </a:extLst>
          </p:cNvPr>
          <p:cNvGrpSpPr/>
          <p:nvPr/>
        </p:nvGrpSpPr>
        <p:grpSpPr>
          <a:xfrm>
            <a:off x="3733055" y="3263900"/>
            <a:ext cx="1066801" cy="1066800"/>
            <a:chOff x="0" y="0"/>
            <a:chExt cx="1066800" cy="1066800"/>
          </a:xfrm>
        </p:grpSpPr>
        <p:sp>
          <p:nvSpPr>
            <p:cNvPr id="9" name="Oval 22">
              <a:extLst>
                <a:ext uri="{FF2B5EF4-FFF2-40B4-BE49-F238E27FC236}">
                  <a16:creationId xmlns:a16="http://schemas.microsoft.com/office/drawing/2014/main" id="{599801DA-C18E-01A1-6828-04953AC5CF69}"/>
                </a:ext>
              </a:extLst>
            </p:cNvPr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10" name="Oval 23">
              <a:extLst>
                <a:ext uri="{FF2B5EF4-FFF2-40B4-BE49-F238E27FC236}">
                  <a16:creationId xmlns:a16="http://schemas.microsoft.com/office/drawing/2014/main" id="{5E5C88C6-48FB-6114-5542-014C860C2C3C}"/>
                </a:ext>
              </a:extLst>
            </p:cNvPr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11" name="Círculo">
                <a:extLst>
                  <a:ext uri="{FF2B5EF4-FFF2-40B4-BE49-F238E27FC236}">
                    <a16:creationId xmlns:a16="http://schemas.microsoft.com/office/drawing/2014/main" id="{876432F6-3DB2-BCDF-5F71-6CBAA24F3018}"/>
                  </a:ext>
                </a:extLst>
              </p:cNvPr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2" name="1974">
                <a:extLst>
                  <a:ext uri="{FF2B5EF4-FFF2-40B4-BE49-F238E27FC236}">
                    <a16:creationId xmlns:a16="http://schemas.microsoft.com/office/drawing/2014/main" id="{1A689825-DACE-DE30-D38A-3C5E4A5FC891}"/>
                  </a:ext>
                </a:extLst>
              </p:cNvPr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19</a:t>
                </a:r>
                <a:r>
                  <a:rPr kumimoji="0" lang="pt-B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79</a:t>
                </a: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</p:grpSp>
      <p:sp>
        <p:nvSpPr>
          <p:cNvPr id="13" name="Retângulo 1">
            <a:extLst>
              <a:ext uri="{FF2B5EF4-FFF2-40B4-BE49-F238E27FC236}">
                <a16:creationId xmlns:a16="http://schemas.microsoft.com/office/drawing/2014/main" id="{825119FF-5D5B-7D20-7639-994FD042A20B}"/>
              </a:ext>
            </a:extLst>
          </p:cNvPr>
          <p:cNvSpPr txBox="1"/>
          <p:nvPr/>
        </p:nvSpPr>
        <p:spPr>
          <a:xfrm>
            <a:off x="7176120" y="5095349"/>
            <a:ext cx="2808312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SAMHPS/AIH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Implantado progressivamente em todas as unidades federativas</a:t>
            </a:r>
          </a:p>
        </p:txBody>
      </p:sp>
      <p:grpSp>
        <p:nvGrpSpPr>
          <p:cNvPr id="17" name="Group 24">
            <a:extLst>
              <a:ext uri="{FF2B5EF4-FFF2-40B4-BE49-F238E27FC236}">
                <a16:creationId xmlns:a16="http://schemas.microsoft.com/office/drawing/2014/main" id="{010F1CB7-FE5D-CF9E-58B1-074122245AD2}"/>
              </a:ext>
            </a:extLst>
          </p:cNvPr>
          <p:cNvGrpSpPr/>
          <p:nvPr/>
        </p:nvGrpSpPr>
        <p:grpSpPr>
          <a:xfrm>
            <a:off x="5932758" y="3263900"/>
            <a:ext cx="1066801" cy="1066800"/>
            <a:chOff x="0" y="0"/>
            <a:chExt cx="1066800" cy="1066800"/>
          </a:xfrm>
        </p:grpSpPr>
        <p:sp>
          <p:nvSpPr>
            <p:cNvPr id="18" name="Oval 25">
              <a:extLst>
                <a:ext uri="{FF2B5EF4-FFF2-40B4-BE49-F238E27FC236}">
                  <a16:creationId xmlns:a16="http://schemas.microsoft.com/office/drawing/2014/main" id="{DF4B9A70-7B2C-15BA-4256-DF1EAC66EAB6}"/>
                </a:ext>
              </a:extLst>
            </p:cNvPr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19" name="Oval 26">
              <a:extLst>
                <a:ext uri="{FF2B5EF4-FFF2-40B4-BE49-F238E27FC236}">
                  <a16:creationId xmlns:a16="http://schemas.microsoft.com/office/drawing/2014/main" id="{483E765C-30F5-DCFC-4813-12956262C263}"/>
                </a:ext>
              </a:extLst>
            </p:cNvPr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20" name="Círculo">
                <a:extLst>
                  <a:ext uri="{FF2B5EF4-FFF2-40B4-BE49-F238E27FC236}">
                    <a16:creationId xmlns:a16="http://schemas.microsoft.com/office/drawing/2014/main" id="{A106AB12-C6D5-4D73-5F19-D1A323985C12}"/>
                  </a:ext>
                </a:extLst>
              </p:cNvPr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" name="1975">
                <a:extLst>
                  <a:ext uri="{FF2B5EF4-FFF2-40B4-BE49-F238E27FC236}">
                    <a16:creationId xmlns:a16="http://schemas.microsoft.com/office/drawing/2014/main" id="{6AD06C0E-9F5F-C9FE-3D84-0AA1E6B7FB96}"/>
                  </a:ext>
                </a:extLst>
              </p:cNvPr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19</a:t>
                </a:r>
                <a:r>
                  <a:rPr kumimoji="0" lang="pt-B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81</a:t>
                </a: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8087832" y="3273628"/>
            <a:ext cx="1066801" cy="1066800"/>
            <a:chOff x="0" y="0"/>
            <a:chExt cx="1066800" cy="1066800"/>
          </a:xfrm>
        </p:grpSpPr>
        <p:sp>
          <p:nvSpPr>
            <p:cNvPr id="36" name="Oval 36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37" name="Oval 37"/>
            <p:cNvGrpSpPr/>
            <p:nvPr/>
          </p:nvGrpSpPr>
          <p:grpSpPr>
            <a:xfrm>
              <a:off x="101601" y="101601"/>
              <a:ext cx="863599" cy="863599"/>
              <a:chOff x="0" y="0"/>
              <a:chExt cx="863598" cy="863598"/>
            </a:xfrm>
          </p:grpSpPr>
          <p:sp>
            <p:nvSpPr>
              <p:cNvPr id="38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solidFill>
                  <a:schemeClr val="accent5">
                    <a:lumMod val="75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39" name="1991"/>
              <p:cNvSpPr txBox="1"/>
              <p:nvPr/>
            </p:nvSpPr>
            <p:spPr>
              <a:xfrm>
                <a:off x="35294" y="296200"/>
                <a:ext cx="793008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19</a:t>
                </a:r>
                <a:r>
                  <a:rPr kumimoji="0" lang="pt-B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83-84</a:t>
                </a: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228967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41">
            <a:extLst>
              <a:ext uri="{FF2B5EF4-FFF2-40B4-BE49-F238E27FC236}">
                <a16:creationId xmlns:a16="http://schemas.microsoft.com/office/drawing/2014/main" id="{BF23B7D5-4E0F-5FF3-AAB7-DC27BBE31F76}"/>
              </a:ext>
            </a:extLst>
          </p:cNvPr>
          <p:cNvGrpSpPr/>
          <p:nvPr/>
        </p:nvGrpSpPr>
        <p:grpSpPr>
          <a:xfrm>
            <a:off x="9048328" y="2538921"/>
            <a:ext cx="1746093" cy="1280608"/>
            <a:chOff x="0" y="136397"/>
            <a:chExt cx="1746092" cy="1280606"/>
          </a:xfrm>
        </p:grpSpPr>
        <p:sp>
          <p:nvSpPr>
            <p:cNvPr id="23" name="Arc 42">
              <a:extLst>
                <a:ext uri="{FF2B5EF4-FFF2-40B4-BE49-F238E27FC236}">
                  <a16:creationId xmlns:a16="http://schemas.microsoft.com/office/drawing/2014/main" id="{193602E3-67A2-4FB0-FB1B-10FACEC4191B}"/>
                </a:ext>
              </a:extLst>
            </p:cNvPr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24" name="Freeform 43">
              <a:extLst>
                <a:ext uri="{FF2B5EF4-FFF2-40B4-BE49-F238E27FC236}">
                  <a16:creationId xmlns:a16="http://schemas.microsoft.com/office/drawing/2014/main" id="{8715FE8A-DDC8-1F12-B6D3-A5D77BA24216}"/>
                </a:ext>
              </a:extLst>
            </p:cNvPr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374B49DE-FF73-B022-1A05-8AC9E220CF3F}"/>
                </a:ext>
              </a:extLst>
            </p:cNvPr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888088" y="3803713"/>
            <a:ext cx="1746095" cy="1289754"/>
            <a:chOff x="0" y="-8855"/>
            <a:chExt cx="1746093" cy="1289752"/>
          </a:xfrm>
        </p:grpSpPr>
        <p:sp>
          <p:nvSpPr>
            <p:cNvPr id="32" name="Arc 32"/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33" name="Freeform 33"/>
            <p:cNvSpPr/>
            <p:nvPr/>
          </p:nvSpPr>
          <p:spPr>
            <a:xfrm flipH="1" flipV="1">
              <a:off x="0" y="-8855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34" name="Freeform 34"/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grpSp>
        <p:nvGrpSpPr>
          <p:cNvPr id="6" name="Group 27">
            <a:extLst>
              <a:ext uri="{FF2B5EF4-FFF2-40B4-BE49-F238E27FC236}">
                <a16:creationId xmlns:a16="http://schemas.microsoft.com/office/drawing/2014/main" id="{BDDFED14-437F-FACD-C831-8A39806914CF}"/>
              </a:ext>
            </a:extLst>
          </p:cNvPr>
          <p:cNvGrpSpPr/>
          <p:nvPr/>
        </p:nvGrpSpPr>
        <p:grpSpPr>
          <a:xfrm>
            <a:off x="4727848" y="2538921"/>
            <a:ext cx="1746093" cy="1280608"/>
            <a:chOff x="0" y="136397"/>
            <a:chExt cx="1746092" cy="1280606"/>
          </a:xfrm>
        </p:grpSpPr>
        <p:sp>
          <p:nvSpPr>
            <p:cNvPr id="14" name="Arc 28">
              <a:extLst>
                <a:ext uri="{FF2B5EF4-FFF2-40B4-BE49-F238E27FC236}">
                  <a16:creationId xmlns:a16="http://schemas.microsoft.com/office/drawing/2014/main" id="{89F59A7B-6A50-C4CF-8A74-FD77C206CFB2}"/>
                </a:ext>
              </a:extLst>
            </p:cNvPr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5" name="Freeform 29">
              <a:extLst>
                <a:ext uri="{FF2B5EF4-FFF2-40B4-BE49-F238E27FC236}">
                  <a16:creationId xmlns:a16="http://schemas.microsoft.com/office/drawing/2014/main" id="{CADFA4AF-CEDF-DDCF-3ABE-B0A98EC8D10C}"/>
                </a:ext>
              </a:extLst>
            </p:cNvPr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16" name="Freeform 30">
              <a:extLst>
                <a:ext uri="{FF2B5EF4-FFF2-40B4-BE49-F238E27FC236}">
                  <a16:creationId xmlns:a16="http://schemas.microsoft.com/office/drawing/2014/main" id="{F3579C78-F6C7-EC8A-43A5-08010F1FB893}"/>
                </a:ext>
              </a:extLst>
            </p:cNvPr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grpSp>
        <p:nvGrpSpPr>
          <p:cNvPr id="2" name="Group 17">
            <a:extLst>
              <a:ext uri="{FF2B5EF4-FFF2-40B4-BE49-F238E27FC236}">
                <a16:creationId xmlns:a16="http://schemas.microsoft.com/office/drawing/2014/main" id="{22632D40-34B9-BFD6-679D-519B2F049083}"/>
              </a:ext>
            </a:extLst>
          </p:cNvPr>
          <p:cNvGrpSpPr/>
          <p:nvPr/>
        </p:nvGrpSpPr>
        <p:grpSpPr>
          <a:xfrm>
            <a:off x="2542430" y="3803713"/>
            <a:ext cx="1746095" cy="1289754"/>
            <a:chOff x="0" y="-8855"/>
            <a:chExt cx="1746093" cy="1289752"/>
          </a:xfrm>
        </p:grpSpPr>
        <p:sp>
          <p:nvSpPr>
            <p:cNvPr id="3" name="Arc 18">
              <a:extLst>
                <a:ext uri="{FF2B5EF4-FFF2-40B4-BE49-F238E27FC236}">
                  <a16:creationId xmlns:a16="http://schemas.microsoft.com/office/drawing/2014/main" id="{540CC870-A5A9-956A-88E1-7859A1016098}"/>
                </a:ext>
              </a:extLst>
            </p:cNvPr>
            <p:cNvSpPr/>
            <p:nvPr/>
          </p:nvSpPr>
          <p:spPr>
            <a:xfrm rot="10800000" flipH="1">
              <a:off x="1066804" y="-1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5326BCF9-A25D-46DC-D092-E9DDC3FEE7F1}"/>
                </a:ext>
              </a:extLst>
            </p:cNvPr>
            <p:cNvSpPr/>
            <p:nvPr/>
          </p:nvSpPr>
          <p:spPr>
            <a:xfrm flipH="1" flipV="1">
              <a:off x="0" y="-8855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7" name="Freeform 20">
              <a:extLst>
                <a:ext uri="{FF2B5EF4-FFF2-40B4-BE49-F238E27FC236}">
                  <a16:creationId xmlns:a16="http://schemas.microsoft.com/office/drawing/2014/main" id="{75B4810B-609F-A3FD-9EB4-464947860BC0}"/>
                </a:ext>
              </a:extLst>
            </p:cNvPr>
            <p:cNvSpPr/>
            <p:nvPr/>
          </p:nvSpPr>
          <p:spPr>
            <a:xfrm>
              <a:off x="1746092" y="685774"/>
              <a:ext cx="1" cy="595123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  <p:sp>
        <p:nvSpPr>
          <p:cNvPr id="558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FEFAC9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EFAC9"/>
              </a:solidFill>
              <a:effectLst/>
              <a:uLnTx/>
              <a:uFillTx/>
              <a:latin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579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121898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582" name="Oval 6"/>
          <p:cNvGrpSpPr/>
          <p:nvPr/>
        </p:nvGrpSpPr>
        <p:grpSpPr>
          <a:xfrm>
            <a:off x="1763711" y="3365501"/>
            <a:ext cx="863600" cy="863600"/>
            <a:chOff x="0" y="0"/>
            <a:chExt cx="863598" cy="863598"/>
          </a:xfrm>
          <a:solidFill>
            <a:schemeClr val="accent5">
              <a:lumMod val="75000"/>
            </a:schemeClr>
          </a:solidFill>
        </p:grpSpPr>
        <p:sp>
          <p:nvSpPr>
            <p:cNvPr id="580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81" name="1944"/>
            <p:cNvSpPr txBox="1"/>
            <p:nvPr/>
          </p:nvSpPr>
          <p:spPr>
            <a:xfrm>
              <a:off x="52958" y="268386"/>
              <a:ext cx="775319" cy="317299"/>
            </a:xfrm>
            <a:custGeom>
              <a:avLst/>
              <a:gdLst>
                <a:gd name="connsiteX0" fmla="*/ 0 w 803896"/>
                <a:gd name="connsiteY0" fmla="*/ 0 h 307775"/>
                <a:gd name="connsiteX1" fmla="*/ 803896 w 803896"/>
                <a:gd name="connsiteY1" fmla="*/ 0 h 307775"/>
                <a:gd name="connsiteX2" fmla="*/ 803896 w 803896"/>
                <a:gd name="connsiteY2" fmla="*/ 307775 h 307775"/>
                <a:gd name="connsiteX3" fmla="*/ 0 w 803896"/>
                <a:gd name="connsiteY3" fmla="*/ 307775 h 307775"/>
                <a:gd name="connsiteX4" fmla="*/ 0 w 803896"/>
                <a:gd name="connsiteY4" fmla="*/ 0 h 307775"/>
                <a:gd name="connsiteX0" fmla="*/ 0 w 803896"/>
                <a:gd name="connsiteY0" fmla="*/ 9525 h 317300"/>
                <a:gd name="connsiteX1" fmla="*/ 746746 w 803896"/>
                <a:gd name="connsiteY1" fmla="*/ 0 h 317300"/>
                <a:gd name="connsiteX2" fmla="*/ 803896 w 803896"/>
                <a:gd name="connsiteY2" fmla="*/ 317300 h 317300"/>
                <a:gd name="connsiteX3" fmla="*/ 0 w 803896"/>
                <a:gd name="connsiteY3" fmla="*/ 317300 h 317300"/>
                <a:gd name="connsiteX4" fmla="*/ 0 w 803896"/>
                <a:gd name="connsiteY4" fmla="*/ 9525 h 317300"/>
                <a:gd name="connsiteX0" fmla="*/ 0 w 775321"/>
                <a:gd name="connsiteY0" fmla="*/ 9525 h 317300"/>
                <a:gd name="connsiteX1" fmla="*/ 746746 w 775321"/>
                <a:gd name="connsiteY1" fmla="*/ 0 h 317300"/>
                <a:gd name="connsiteX2" fmla="*/ 775321 w 775321"/>
                <a:gd name="connsiteY2" fmla="*/ 307775 h 317300"/>
                <a:gd name="connsiteX3" fmla="*/ 0 w 775321"/>
                <a:gd name="connsiteY3" fmla="*/ 317300 h 317300"/>
                <a:gd name="connsiteX4" fmla="*/ 0 w 775321"/>
                <a:gd name="connsiteY4" fmla="*/ 9525 h 31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321" h="317300">
                  <a:moveTo>
                    <a:pt x="0" y="9525"/>
                  </a:moveTo>
                  <a:lnTo>
                    <a:pt x="746746" y="0"/>
                  </a:lnTo>
                  <a:lnTo>
                    <a:pt x="775321" y="307775"/>
                  </a:lnTo>
                  <a:lnTo>
                    <a:pt x="0" y="31730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19</a:t>
              </a: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76-77</a:t>
              </a:r>
              <a:endPara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F644740B-5BC8-E94B-05A5-727FA7C7D0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685801"/>
            <a:ext cx="8942784" cy="5109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200">
                <a:solidFill>
                  <a:srgbClr val="6A548D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</a:t>
            </a:r>
            <a:r>
              <a:rPr sz="2800" dirty="0" err="1"/>
              <a:t>Informações</a:t>
            </a:r>
            <a:r>
              <a:rPr sz="2800" dirty="0"/>
              <a:t> </a:t>
            </a:r>
            <a:r>
              <a:rPr sz="2800" dirty="0" err="1"/>
              <a:t>Hospitalares</a:t>
            </a:r>
            <a:r>
              <a:rPr sz="2800" dirty="0"/>
              <a:t> do SUS - SIHSUS</a:t>
            </a: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491B7EEB-05D8-E396-17DA-3FA13B1EE0A4}"/>
              </a:ext>
            </a:extLst>
          </p:cNvPr>
          <p:cNvGrpSpPr/>
          <p:nvPr/>
        </p:nvGrpSpPr>
        <p:grpSpPr>
          <a:xfrm>
            <a:off x="3733055" y="3263900"/>
            <a:ext cx="1066801" cy="1066800"/>
            <a:chOff x="0" y="0"/>
            <a:chExt cx="1066800" cy="1066800"/>
          </a:xfrm>
        </p:grpSpPr>
        <p:sp>
          <p:nvSpPr>
            <p:cNvPr id="9" name="Oval 22">
              <a:extLst>
                <a:ext uri="{FF2B5EF4-FFF2-40B4-BE49-F238E27FC236}">
                  <a16:creationId xmlns:a16="http://schemas.microsoft.com/office/drawing/2014/main" id="{599801DA-C18E-01A1-6828-04953AC5CF69}"/>
                </a:ext>
              </a:extLst>
            </p:cNvPr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10" name="Oval 23">
              <a:extLst>
                <a:ext uri="{FF2B5EF4-FFF2-40B4-BE49-F238E27FC236}">
                  <a16:creationId xmlns:a16="http://schemas.microsoft.com/office/drawing/2014/main" id="{5E5C88C6-48FB-6114-5542-014C860C2C3C}"/>
                </a:ext>
              </a:extLst>
            </p:cNvPr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11" name="Círculo">
                <a:extLst>
                  <a:ext uri="{FF2B5EF4-FFF2-40B4-BE49-F238E27FC236}">
                    <a16:creationId xmlns:a16="http://schemas.microsoft.com/office/drawing/2014/main" id="{876432F6-3DB2-BCDF-5F71-6CBAA24F3018}"/>
                  </a:ext>
                </a:extLst>
              </p:cNvPr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12" name="1974">
                <a:extLst>
                  <a:ext uri="{FF2B5EF4-FFF2-40B4-BE49-F238E27FC236}">
                    <a16:creationId xmlns:a16="http://schemas.microsoft.com/office/drawing/2014/main" id="{1A689825-DACE-DE30-D38A-3C5E4A5FC891}"/>
                  </a:ext>
                </a:extLst>
              </p:cNvPr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19</a:t>
                </a:r>
                <a:r>
                  <a:rPr kumimoji="0" lang="pt-B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79</a:t>
                </a: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</p:grpSp>
      <p:grpSp>
        <p:nvGrpSpPr>
          <p:cNvPr id="17" name="Group 24">
            <a:extLst>
              <a:ext uri="{FF2B5EF4-FFF2-40B4-BE49-F238E27FC236}">
                <a16:creationId xmlns:a16="http://schemas.microsoft.com/office/drawing/2014/main" id="{010F1CB7-FE5D-CF9E-58B1-074122245AD2}"/>
              </a:ext>
            </a:extLst>
          </p:cNvPr>
          <p:cNvGrpSpPr/>
          <p:nvPr/>
        </p:nvGrpSpPr>
        <p:grpSpPr>
          <a:xfrm>
            <a:off x="5932758" y="3263900"/>
            <a:ext cx="1066801" cy="1066800"/>
            <a:chOff x="0" y="0"/>
            <a:chExt cx="1066800" cy="1066800"/>
          </a:xfrm>
        </p:grpSpPr>
        <p:sp>
          <p:nvSpPr>
            <p:cNvPr id="18" name="Oval 25">
              <a:extLst>
                <a:ext uri="{FF2B5EF4-FFF2-40B4-BE49-F238E27FC236}">
                  <a16:creationId xmlns:a16="http://schemas.microsoft.com/office/drawing/2014/main" id="{DF4B9A70-7B2C-15BA-4256-DF1EAC66EAB6}"/>
                </a:ext>
              </a:extLst>
            </p:cNvPr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19" name="Oval 26">
              <a:extLst>
                <a:ext uri="{FF2B5EF4-FFF2-40B4-BE49-F238E27FC236}">
                  <a16:creationId xmlns:a16="http://schemas.microsoft.com/office/drawing/2014/main" id="{483E765C-30F5-DCFC-4813-12956262C263}"/>
                </a:ext>
              </a:extLst>
            </p:cNvPr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20" name="Círculo">
                <a:extLst>
                  <a:ext uri="{FF2B5EF4-FFF2-40B4-BE49-F238E27FC236}">
                    <a16:creationId xmlns:a16="http://schemas.microsoft.com/office/drawing/2014/main" id="{A106AB12-C6D5-4D73-5F19-D1A323985C12}"/>
                  </a:ext>
                </a:extLst>
              </p:cNvPr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1" name="1975">
                <a:extLst>
                  <a:ext uri="{FF2B5EF4-FFF2-40B4-BE49-F238E27FC236}">
                    <a16:creationId xmlns:a16="http://schemas.microsoft.com/office/drawing/2014/main" id="{6AD06C0E-9F5F-C9FE-3D84-0AA1E6B7FB96}"/>
                  </a:ext>
                </a:extLst>
              </p:cNvPr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19</a:t>
                </a:r>
                <a:r>
                  <a:rPr kumimoji="0" lang="pt-B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81</a:t>
                </a: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8087832" y="3273628"/>
            <a:ext cx="1066801" cy="1066800"/>
            <a:chOff x="0" y="0"/>
            <a:chExt cx="1066800" cy="1066800"/>
          </a:xfrm>
        </p:grpSpPr>
        <p:sp>
          <p:nvSpPr>
            <p:cNvPr id="36" name="Oval 36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37" name="Oval 37"/>
            <p:cNvGrpSpPr/>
            <p:nvPr/>
          </p:nvGrpSpPr>
          <p:grpSpPr>
            <a:xfrm>
              <a:off x="101601" y="101601"/>
              <a:ext cx="863599" cy="863599"/>
              <a:chOff x="0" y="0"/>
              <a:chExt cx="863598" cy="863598"/>
            </a:xfrm>
          </p:grpSpPr>
          <p:sp>
            <p:nvSpPr>
              <p:cNvPr id="38" name="Círculo"/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solidFill>
                  <a:schemeClr val="accent5">
                    <a:lumMod val="75000"/>
                  </a:schemeClr>
                </a:solidFill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39" name="1991"/>
              <p:cNvSpPr txBox="1"/>
              <p:nvPr/>
            </p:nvSpPr>
            <p:spPr>
              <a:xfrm>
                <a:off x="35294" y="296200"/>
                <a:ext cx="793008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19</a:t>
                </a:r>
                <a:r>
                  <a:rPr kumimoji="0" lang="pt-B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83-84</a:t>
                </a: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</p:grpSp>
      <p:sp>
        <p:nvSpPr>
          <p:cNvPr id="26" name="Retângulo 1">
            <a:extLst>
              <a:ext uri="{FF2B5EF4-FFF2-40B4-BE49-F238E27FC236}">
                <a16:creationId xmlns:a16="http://schemas.microsoft.com/office/drawing/2014/main" id="{71424FCC-5520-FD68-6D3A-4C0AE09201F1}"/>
              </a:ext>
            </a:extLst>
          </p:cNvPr>
          <p:cNvSpPr txBox="1"/>
          <p:nvPr/>
        </p:nvSpPr>
        <p:spPr>
          <a:xfrm>
            <a:off x="9064827" y="964257"/>
            <a:ext cx="2821218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SIH-SUS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Sistema vigente é renomeado 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Passa a ser a forma exclusiva de remuneração/financiamento de internações hospitalares</a:t>
            </a:r>
          </a:p>
        </p:txBody>
      </p:sp>
      <p:grpSp>
        <p:nvGrpSpPr>
          <p:cNvPr id="27" name="Group 38">
            <a:extLst>
              <a:ext uri="{FF2B5EF4-FFF2-40B4-BE49-F238E27FC236}">
                <a16:creationId xmlns:a16="http://schemas.microsoft.com/office/drawing/2014/main" id="{0F3E6891-4407-58D3-5076-1A19E5D60219}"/>
              </a:ext>
            </a:extLst>
          </p:cNvPr>
          <p:cNvGrpSpPr/>
          <p:nvPr/>
        </p:nvGrpSpPr>
        <p:grpSpPr>
          <a:xfrm>
            <a:off x="10253238" y="3263900"/>
            <a:ext cx="1066801" cy="1066800"/>
            <a:chOff x="0" y="0"/>
            <a:chExt cx="1066800" cy="1066800"/>
          </a:xfrm>
        </p:grpSpPr>
        <p:sp>
          <p:nvSpPr>
            <p:cNvPr id="28" name="Oval 39">
              <a:extLst>
                <a:ext uri="{FF2B5EF4-FFF2-40B4-BE49-F238E27FC236}">
                  <a16:creationId xmlns:a16="http://schemas.microsoft.com/office/drawing/2014/main" id="{13B22860-226C-E03C-BC75-DB395566A24A}"/>
                </a:ext>
              </a:extLst>
            </p:cNvPr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190500" dist="88900" dir="2700000" rotWithShape="0">
                <a:srgbClr val="000000">
                  <a:alpha val="3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29" name="Oval 40">
              <a:extLst>
                <a:ext uri="{FF2B5EF4-FFF2-40B4-BE49-F238E27FC236}">
                  <a16:creationId xmlns:a16="http://schemas.microsoft.com/office/drawing/2014/main" id="{F25D5A2A-5754-8857-AB54-FE53A9585D30}"/>
                </a:ext>
              </a:extLst>
            </p:cNvPr>
            <p:cNvGrpSpPr/>
            <p:nvPr/>
          </p:nvGrpSpPr>
          <p:grpSpPr>
            <a:xfrm>
              <a:off x="101601" y="101601"/>
              <a:ext cx="863598" cy="863598"/>
              <a:chOff x="0" y="0"/>
              <a:chExt cx="863597" cy="863597"/>
            </a:xfrm>
          </p:grpSpPr>
          <p:sp>
            <p:nvSpPr>
              <p:cNvPr id="30" name="Círculo">
                <a:extLst>
                  <a:ext uri="{FF2B5EF4-FFF2-40B4-BE49-F238E27FC236}">
                    <a16:creationId xmlns:a16="http://schemas.microsoft.com/office/drawing/2014/main" id="{12037A1B-E504-2683-D8B2-637A1629B015}"/>
                  </a:ext>
                </a:extLst>
              </p:cNvPr>
              <p:cNvSpPr/>
              <p:nvPr/>
            </p:nvSpPr>
            <p:spPr>
              <a:xfrm>
                <a:off x="0" y="0"/>
                <a:ext cx="863598" cy="863598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pPr>
                <a:endParaRPr kumimoji="0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0" name="Hoje">
                <a:extLst>
                  <a:ext uri="{FF2B5EF4-FFF2-40B4-BE49-F238E27FC236}">
                    <a16:creationId xmlns:a16="http://schemas.microsoft.com/office/drawing/2014/main" id="{AB930BA1-8ED1-4B1C-264E-5AB302EA9F33}"/>
                  </a:ext>
                </a:extLst>
              </p:cNvPr>
              <p:cNvSpPr txBox="1"/>
              <p:nvPr/>
            </p:nvSpPr>
            <p:spPr>
              <a:xfrm>
                <a:off x="172190" y="278128"/>
                <a:ext cx="519217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1218987">
                  <a:defRPr sz="14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pPr marL="0" marR="0" lvl="0" indent="0" algn="ctr" defTabSz="1218987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1991</a:t>
                </a:r>
                <a:endParaRPr kumimoji="0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</p:grpSp>
      <p:grpSp>
        <p:nvGrpSpPr>
          <p:cNvPr id="13" name="Group 16">
            <a:extLst>
              <a:ext uri="{FF2B5EF4-FFF2-40B4-BE49-F238E27FC236}">
                <a16:creationId xmlns:a16="http://schemas.microsoft.com/office/drawing/2014/main" id="{D8684450-C777-A8BB-14F7-0D8FDCFFFEBE}"/>
              </a:ext>
            </a:extLst>
          </p:cNvPr>
          <p:cNvGrpSpPr/>
          <p:nvPr/>
        </p:nvGrpSpPr>
        <p:grpSpPr>
          <a:xfrm>
            <a:off x="609600" y="2691321"/>
            <a:ext cx="1746094" cy="1280610"/>
            <a:chOff x="0" y="136397"/>
            <a:chExt cx="1746093" cy="1280608"/>
          </a:xfrm>
        </p:grpSpPr>
        <p:sp>
          <p:nvSpPr>
            <p:cNvPr id="41" name="Arc 8">
              <a:extLst>
                <a:ext uri="{FF2B5EF4-FFF2-40B4-BE49-F238E27FC236}">
                  <a16:creationId xmlns:a16="http://schemas.microsoft.com/office/drawing/2014/main" id="{FF850580-9C84-8D2F-60EC-1CE4AE202479}"/>
                </a:ext>
              </a:extLst>
            </p:cNvPr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563FDD4D-8AB5-EAE1-0E6F-7FC4FBE8220C}"/>
                </a:ext>
              </a:extLst>
            </p:cNvPr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43" name="Freeform 15">
              <a:extLst>
                <a:ext uri="{FF2B5EF4-FFF2-40B4-BE49-F238E27FC236}">
                  <a16:creationId xmlns:a16="http://schemas.microsoft.com/office/drawing/2014/main" id="{4F215E06-D874-D2B6-6DF0-8AA4ABDFD226}"/>
                </a:ext>
              </a:extLst>
            </p:cNvPr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35697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FEFAC9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EFAC9"/>
              </a:solidFill>
              <a:effectLst/>
              <a:uLnTx/>
              <a:uFillTx/>
              <a:latin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579" name="Oval 5"/>
          <p:cNvSpPr/>
          <p:nvPr/>
        </p:nvSpPr>
        <p:spPr>
          <a:xfrm>
            <a:off x="1662110" y="3263900"/>
            <a:ext cx="1066801" cy="1066800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  <a:effectLst>
            <a:outerShdw blurRad="190500" dist="88900" dir="2700000" rotWithShape="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marL="0" marR="0" lvl="0" indent="0" algn="ctr" defTabSz="121898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grpSp>
        <p:nvGrpSpPr>
          <p:cNvPr id="582" name="Oval 6"/>
          <p:cNvGrpSpPr/>
          <p:nvPr/>
        </p:nvGrpSpPr>
        <p:grpSpPr>
          <a:xfrm>
            <a:off x="1763711" y="3365501"/>
            <a:ext cx="863600" cy="863600"/>
            <a:chOff x="0" y="0"/>
            <a:chExt cx="863598" cy="863598"/>
          </a:xfrm>
          <a:solidFill>
            <a:schemeClr val="accent5">
              <a:lumMod val="75000"/>
            </a:schemeClr>
          </a:solidFill>
        </p:grpSpPr>
        <p:sp>
          <p:nvSpPr>
            <p:cNvPr id="580" name="Círculo"/>
            <p:cNvSpPr/>
            <p:nvPr/>
          </p:nvSpPr>
          <p:spPr>
            <a:xfrm>
              <a:off x="0" y="0"/>
              <a:ext cx="863598" cy="86359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81" name="1944"/>
            <p:cNvSpPr txBox="1"/>
            <p:nvPr/>
          </p:nvSpPr>
          <p:spPr>
            <a:xfrm>
              <a:off x="52958" y="268386"/>
              <a:ext cx="775319" cy="317299"/>
            </a:xfrm>
            <a:custGeom>
              <a:avLst/>
              <a:gdLst>
                <a:gd name="connsiteX0" fmla="*/ 0 w 803896"/>
                <a:gd name="connsiteY0" fmla="*/ 0 h 307775"/>
                <a:gd name="connsiteX1" fmla="*/ 803896 w 803896"/>
                <a:gd name="connsiteY1" fmla="*/ 0 h 307775"/>
                <a:gd name="connsiteX2" fmla="*/ 803896 w 803896"/>
                <a:gd name="connsiteY2" fmla="*/ 307775 h 307775"/>
                <a:gd name="connsiteX3" fmla="*/ 0 w 803896"/>
                <a:gd name="connsiteY3" fmla="*/ 307775 h 307775"/>
                <a:gd name="connsiteX4" fmla="*/ 0 w 803896"/>
                <a:gd name="connsiteY4" fmla="*/ 0 h 307775"/>
                <a:gd name="connsiteX0" fmla="*/ 0 w 803896"/>
                <a:gd name="connsiteY0" fmla="*/ 9525 h 317300"/>
                <a:gd name="connsiteX1" fmla="*/ 746746 w 803896"/>
                <a:gd name="connsiteY1" fmla="*/ 0 h 317300"/>
                <a:gd name="connsiteX2" fmla="*/ 803896 w 803896"/>
                <a:gd name="connsiteY2" fmla="*/ 317300 h 317300"/>
                <a:gd name="connsiteX3" fmla="*/ 0 w 803896"/>
                <a:gd name="connsiteY3" fmla="*/ 317300 h 317300"/>
                <a:gd name="connsiteX4" fmla="*/ 0 w 803896"/>
                <a:gd name="connsiteY4" fmla="*/ 9525 h 317300"/>
                <a:gd name="connsiteX0" fmla="*/ 0 w 775321"/>
                <a:gd name="connsiteY0" fmla="*/ 9525 h 317300"/>
                <a:gd name="connsiteX1" fmla="*/ 746746 w 775321"/>
                <a:gd name="connsiteY1" fmla="*/ 0 h 317300"/>
                <a:gd name="connsiteX2" fmla="*/ 775321 w 775321"/>
                <a:gd name="connsiteY2" fmla="*/ 307775 h 317300"/>
                <a:gd name="connsiteX3" fmla="*/ 0 w 775321"/>
                <a:gd name="connsiteY3" fmla="*/ 317300 h 317300"/>
                <a:gd name="connsiteX4" fmla="*/ 0 w 775321"/>
                <a:gd name="connsiteY4" fmla="*/ 9525 h 31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321" h="317300">
                  <a:moveTo>
                    <a:pt x="0" y="9525"/>
                  </a:moveTo>
                  <a:lnTo>
                    <a:pt x="746746" y="0"/>
                  </a:lnTo>
                  <a:lnTo>
                    <a:pt x="775321" y="307775"/>
                  </a:lnTo>
                  <a:lnTo>
                    <a:pt x="0" y="317300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1218987">
                <a:defRPr sz="1400"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2006</a:t>
              </a:r>
              <a:endParaRPr kumimoji="0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F644740B-5BC8-E94B-05A5-727FA7C7D0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685801"/>
            <a:ext cx="8942784" cy="5109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pc="-200">
                <a:solidFill>
                  <a:srgbClr val="6A548D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sz="2800" dirty="0"/>
              <a:t>Sistema de </a:t>
            </a:r>
            <a:r>
              <a:rPr sz="2800" dirty="0" err="1"/>
              <a:t>Informações</a:t>
            </a:r>
            <a:r>
              <a:rPr sz="2800" dirty="0"/>
              <a:t> </a:t>
            </a:r>
            <a:r>
              <a:rPr sz="2800" dirty="0" err="1"/>
              <a:t>Hospitalares</a:t>
            </a:r>
            <a:r>
              <a:rPr sz="2800" dirty="0"/>
              <a:t> do SUS - SIHSUS</a:t>
            </a:r>
          </a:p>
        </p:txBody>
      </p:sp>
      <p:sp>
        <p:nvSpPr>
          <p:cNvPr id="13" name="Retângulo 1">
            <a:extLst>
              <a:ext uri="{FF2B5EF4-FFF2-40B4-BE49-F238E27FC236}">
                <a16:creationId xmlns:a16="http://schemas.microsoft.com/office/drawing/2014/main" id="{825119FF-5D5B-7D20-7639-994FD042A20B}"/>
              </a:ext>
            </a:extLst>
          </p:cNvPr>
          <p:cNvSpPr txBox="1"/>
          <p:nvPr/>
        </p:nvSpPr>
        <p:spPr>
          <a:xfrm>
            <a:off x="3215680" y="1835929"/>
            <a:ext cx="4608512" cy="2770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Descentralização do SIH-SUS</a:t>
            </a: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Principal objetivo: proporcionar aos gestores a realização do processamento e a administração das informações hospitalares dos estabelecimentos de saúde vinculados ao SUS localizados na área geográfica sob sua responsabilidade</a:t>
            </a: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endParaRPr kumimoji="0" lang="pt-BR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Planejamento de ações e serviços de saúde</a:t>
            </a:r>
          </a:p>
        </p:txBody>
      </p:sp>
      <p:grpSp>
        <p:nvGrpSpPr>
          <p:cNvPr id="9" name="Group 16">
            <a:extLst>
              <a:ext uri="{FF2B5EF4-FFF2-40B4-BE49-F238E27FC236}">
                <a16:creationId xmlns:a16="http://schemas.microsoft.com/office/drawing/2014/main" id="{48117344-C273-A3EC-53BD-7C2E09FFA524}"/>
              </a:ext>
            </a:extLst>
          </p:cNvPr>
          <p:cNvGrpSpPr/>
          <p:nvPr/>
        </p:nvGrpSpPr>
        <p:grpSpPr>
          <a:xfrm>
            <a:off x="457200" y="2538921"/>
            <a:ext cx="1746094" cy="1280610"/>
            <a:chOff x="0" y="136397"/>
            <a:chExt cx="1746093" cy="1280608"/>
          </a:xfrm>
        </p:grpSpPr>
        <p:sp>
          <p:nvSpPr>
            <p:cNvPr id="10" name="Arc 8">
              <a:extLst>
                <a:ext uri="{FF2B5EF4-FFF2-40B4-BE49-F238E27FC236}">
                  <a16:creationId xmlns:a16="http://schemas.microsoft.com/office/drawing/2014/main" id="{DBC3FD8B-3519-D1A8-9146-5AF79CE6D67F}"/>
                </a:ext>
              </a:extLst>
            </p:cNvPr>
            <p:cNvSpPr/>
            <p:nvPr/>
          </p:nvSpPr>
          <p:spPr>
            <a:xfrm>
              <a:off x="1066804" y="730360"/>
              <a:ext cx="672124" cy="685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836"/>
                    <a:pt x="9602" y="235"/>
                    <a:pt x="21600" y="0"/>
                  </a:cubicBezTo>
                </a:path>
              </a:pathLst>
            </a:cu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121898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78D5F434-F106-722F-AD5E-1530A4878E1E}"/>
                </a:ext>
              </a:extLst>
            </p:cNvPr>
            <p:cNvSpPr/>
            <p:nvPr/>
          </p:nvSpPr>
          <p:spPr>
            <a:xfrm flipH="1" flipV="1">
              <a:off x="0" y="1417004"/>
              <a:ext cx="1063626" cy="1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410F92BC-3D08-EFB1-9E4A-8D1129F2AFC4}"/>
                </a:ext>
              </a:extLst>
            </p:cNvPr>
            <p:cNvSpPr/>
            <p:nvPr/>
          </p:nvSpPr>
          <p:spPr>
            <a:xfrm flipV="1">
              <a:off x="1746092" y="136397"/>
              <a:ext cx="1" cy="595124"/>
            </a:xfrm>
            <a:prstGeom prst="line">
              <a:avLst/>
            </a:prstGeom>
            <a:noFill/>
            <a:ln w="76200" cap="rnd">
              <a:solidFill>
                <a:schemeClr val="accent5">
                  <a:lumMod val="75000"/>
                </a:schemeClr>
              </a:solidFill>
              <a:prstDash val="solid"/>
              <a:round/>
              <a:tailEnd type="oval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8442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FEFAC9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EFAC9"/>
              </a:solidFill>
              <a:effectLst/>
              <a:uLnTx/>
              <a:uFillTx/>
              <a:latin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940" name="Title 2"/>
          <p:cNvSpPr txBox="1">
            <a:spLocks noGrp="1"/>
          </p:cNvSpPr>
          <p:nvPr>
            <p:ph type="title"/>
          </p:nvPr>
        </p:nvSpPr>
        <p:spPr>
          <a:xfrm>
            <a:off x="695400" y="509331"/>
            <a:ext cx="4242736" cy="975453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6A548D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/>
              <a:t>Sistema de </a:t>
            </a:r>
            <a:r>
              <a:rPr dirty="0" err="1"/>
              <a:t>Informações</a:t>
            </a:r>
            <a:r>
              <a:rPr dirty="0"/>
              <a:t> </a:t>
            </a:r>
            <a:r>
              <a:rPr dirty="0" err="1"/>
              <a:t>Hospitalares</a:t>
            </a:r>
            <a:r>
              <a:rPr dirty="0"/>
              <a:t> do SUS - SIHSUS</a:t>
            </a:r>
          </a:p>
        </p:txBody>
      </p:sp>
      <p:pic>
        <p:nvPicPr>
          <p:cNvPr id="942" name="Imagem 1" descr="Imagem 1"/>
          <p:cNvPicPr>
            <a:picLocks noChangeAspect="1"/>
          </p:cNvPicPr>
          <p:nvPr/>
        </p:nvPicPr>
        <p:blipFill>
          <a:blip r:embed="rId2"/>
          <a:srcRect l="14603" t="12155" r="14996" b="26718"/>
          <a:stretch>
            <a:fillRect/>
          </a:stretch>
        </p:blipFill>
        <p:spPr>
          <a:xfrm>
            <a:off x="1487488" y="1700808"/>
            <a:ext cx="2212253" cy="1920844"/>
          </a:xfrm>
          <a:prstGeom prst="rect">
            <a:avLst/>
          </a:prstGeom>
          <a:ln w="12700">
            <a:miter lim="400000"/>
          </a:ln>
        </p:spPr>
      </p:pic>
      <p:sp>
        <p:nvSpPr>
          <p:cNvPr id="943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5087887" y="692696"/>
            <a:ext cx="6494513" cy="44644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80975" lvl="3">
              <a:lnSpc>
                <a:spcPct val="160000"/>
              </a:lnSpc>
              <a:spcBef>
                <a:spcPts val="0"/>
              </a:spcBef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pt-BR" sz="1600" b="1" i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Objetivos</a:t>
            </a:r>
          </a:p>
          <a:p>
            <a:pPr marL="180975" lvl="3">
              <a:lnSpc>
                <a:spcPct val="160000"/>
              </a:lnSpc>
              <a:spcBef>
                <a:spcPts val="0"/>
              </a:spcBef>
              <a:buNone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pt-BR" sz="1600" i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Proporcionar o conhecimento do custo da hospitalização, tempo de permanência e evolução; </a:t>
            </a:r>
          </a:p>
          <a:p>
            <a:pPr marL="466725" lvl="3" indent="-285750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pt-BR" sz="1600" i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180975" lvl="3">
              <a:lnSpc>
                <a:spcPct val="160000"/>
              </a:lnSpc>
              <a:spcBef>
                <a:spcPts val="0"/>
              </a:spcBef>
              <a:buNone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pt-BR" sz="1600" i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Possibilitar o conhecimento dos indivíduos hospitalizados, quanto aos aspectos clínicos e epidemiológicos;</a:t>
            </a:r>
          </a:p>
          <a:p>
            <a:pPr marL="466725" lvl="3" indent="-285750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pt-BR" sz="1600" i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180975" lvl="3">
              <a:lnSpc>
                <a:spcPct val="160000"/>
              </a:lnSpc>
              <a:spcBef>
                <a:spcPts val="0"/>
              </a:spcBef>
              <a:buNone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pt-BR" sz="1600" i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Servir de base para o planejamento e adoção de ações específicas voltadas à organização de serviços e controle de doenças.</a:t>
            </a:r>
          </a:p>
          <a:p>
            <a:pPr marL="180975" lvl="3">
              <a:lnSpc>
                <a:spcPct val="114000"/>
              </a:lnSpc>
              <a:spcBef>
                <a:spcPts val="0"/>
              </a:spcBef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pt-BR" sz="1600" i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lvl="3">
              <a:lnSpc>
                <a:spcPct val="114000"/>
              </a:lnSpc>
              <a:spcBef>
                <a:spcPts val="600"/>
              </a:spcBef>
              <a:defRPr sz="16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pt-BR" dirty="0"/>
          </a:p>
          <a:p>
            <a:pPr lvl="3">
              <a:lnSpc>
                <a:spcPct val="114000"/>
              </a:lnSpc>
              <a:spcBef>
                <a:spcPts val="600"/>
              </a:spcBef>
              <a:defRPr sz="16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pt-BR" dirty="0"/>
          </a:p>
          <a:p>
            <a:pPr lvl="3">
              <a:lnSpc>
                <a:spcPct val="114000"/>
              </a:lnSpc>
              <a:spcBef>
                <a:spcPts val="600"/>
              </a:spcBef>
              <a:defRPr sz="16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00" dirty="0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19200382-8F8C-BCE4-6D66-85C24A167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870964"/>
              </p:ext>
            </p:extLst>
          </p:nvPr>
        </p:nvGraphicFramePr>
        <p:xfrm>
          <a:off x="901429" y="3990320"/>
          <a:ext cx="3384369" cy="199137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91379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6A548D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rPr lang="pt-BR" sz="1600" dirty="0"/>
                        <a:t>Desenvolvido para organizar o processo de remuneração das internações hospitalares financiadas pelo SUS</a:t>
                      </a:r>
                    </a:p>
                    <a:p>
                      <a:pPr algn="l">
                        <a:defRPr sz="1300" i="1" spc="-50">
                          <a:solidFill>
                            <a:srgbClr val="6A548D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endParaRPr lang="pt-BR" sz="1600" dirty="0"/>
                    </a:p>
                    <a:p>
                      <a:pPr algn="l">
                        <a:defRPr sz="1300" i="1" spc="-50">
                          <a:solidFill>
                            <a:srgbClr val="6A548D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rPr lang="pt-BR" sz="1600" dirty="0"/>
                        <a:t>Grande base de dados - abrange rede hospitalar pública, rede privada ou filantrópica - conveniada com o SUS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FEFAC9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EFAC9"/>
              </a:solidFill>
              <a:effectLst/>
              <a:uLnTx/>
              <a:uFillTx/>
              <a:latin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940" name="Title 2"/>
          <p:cNvSpPr txBox="1">
            <a:spLocks noGrp="1"/>
          </p:cNvSpPr>
          <p:nvPr>
            <p:ph type="title"/>
          </p:nvPr>
        </p:nvSpPr>
        <p:spPr>
          <a:xfrm>
            <a:off x="551384" y="509331"/>
            <a:ext cx="8064896" cy="399389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pc="-200">
                <a:solidFill>
                  <a:srgbClr val="6A548D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/>
              <a:t>Sistema de </a:t>
            </a:r>
            <a:r>
              <a:rPr dirty="0" err="1"/>
              <a:t>Informações</a:t>
            </a:r>
            <a:r>
              <a:rPr dirty="0"/>
              <a:t> </a:t>
            </a:r>
            <a:r>
              <a:rPr dirty="0" err="1"/>
              <a:t>Hospitalares</a:t>
            </a:r>
            <a:r>
              <a:rPr dirty="0"/>
              <a:t> do SUS - SIHSUS</a:t>
            </a:r>
          </a:p>
        </p:txBody>
      </p:sp>
      <p:sp>
        <p:nvSpPr>
          <p:cNvPr id="943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5569520" y="1253132"/>
            <a:ext cx="5627186" cy="433610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80975" lvl="3">
              <a:lnSpc>
                <a:spcPct val="160000"/>
              </a:lnSpc>
              <a:spcBef>
                <a:spcPts val="0"/>
              </a:spcBef>
              <a:buNone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pt-BR" sz="1600" i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Registro administrativo que identifica o hospital, o paciente, os serviços executados durante a hospitalização e os profissionais envolvidos no cuidado, além de informar os valores pagos pela internação</a:t>
            </a:r>
          </a:p>
          <a:p>
            <a:pPr marL="466725" lvl="3" indent="-285750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pt-BR" sz="1600" i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  <a:p>
            <a:pPr marL="180975" lvl="3">
              <a:lnSpc>
                <a:spcPct val="160000"/>
              </a:lnSpc>
              <a:spcBef>
                <a:spcPts val="0"/>
              </a:spcBef>
              <a:buNone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pt-BR" sz="1600" i="0" dirty="0">
                <a:sym typeface="Helvetica"/>
              </a:rPr>
              <a:t>Autoriza a internação hospitalar para a realização do procedimento</a:t>
            </a:r>
          </a:p>
          <a:p>
            <a:pPr marL="466725" lvl="3" indent="-285750">
              <a:lnSpc>
                <a:spcPct val="16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pt-BR" sz="1600" i="0" dirty="0">
              <a:sym typeface="Helvetica"/>
            </a:endParaRPr>
          </a:p>
          <a:p>
            <a:pPr marL="180975" lvl="3">
              <a:lnSpc>
                <a:spcPct val="160000"/>
              </a:lnSpc>
              <a:spcBef>
                <a:spcPts val="0"/>
              </a:spcBef>
              <a:buNone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lang="pt-BR" sz="1600" i="0" dirty="0">
                <a:sym typeface="Helvetica"/>
              </a:rPr>
              <a:t>Não quantifica os pacientes internados e sim as internações cujo pagamento era efetuado pelo SIH-SUS </a:t>
            </a:r>
            <a:endParaRPr lang="pt-BR" dirty="0"/>
          </a:p>
          <a:p>
            <a:pPr lvl="3">
              <a:lnSpc>
                <a:spcPct val="114000"/>
              </a:lnSpc>
              <a:spcBef>
                <a:spcPts val="600"/>
              </a:spcBef>
              <a:defRPr sz="16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lang="pt-BR" dirty="0"/>
          </a:p>
          <a:p>
            <a:pPr lvl="3">
              <a:lnSpc>
                <a:spcPct val="114000"/>
              </a:lnSpc>
              <a:spcBef>
                <a:spcPts val="600"/>
              </a:spcBef>
              <a:defRPr sz="16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400" dirty="0"/>
          </a:p>
        </p:txBody>
      </p:sp>
      <p:sp>
        <p:nvSpPr>
          <p:cNvPr id="2" name="Retângulo 1"/>
          <p:cNvSpPr/>
          <p:nvPr/>
        </p:nvSpPr>
        <p:spPr>
          <a:xfrm>
            <a:off x="471509" y="2420888"/>
            <a:ext cx="4690517" cy="130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marR="0" lvl="3" indent="0" algn="ctr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9C85C0">
                    <a:lumMod val="75000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AIH - Autorização de Internação Hospitalar 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4C1068AB-76DC-F1A7-60AA-B44B2EA81833}"/>
              </a:ext>
            </a:extLst>
          </p:cNvPr>
          <p:cNvSpPr/>
          <p:nvPr/>
        </p:nvSpPr>
        <p:spPr>
          <a:xfrm>
            <a:off x="5159896" y="1181125"/>
            <a:ext cx="504056" cy="4408115"/>
          </a:xfrm>
          <a:prstGeom prst="leftBrace">
            <a:avLst/>
          </a:prstGeom>
          <a:noFill/>
          <a:ln w="25400" cap="flat">
            <a:solidFill>
              <a:srgbClr val="6B558D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lvl="0" indent="0" algn="l" defTabSz="914400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New Tai Lue"/>
              <a:cs typeface="Microsoft New Tai Lue"/>
              <a:sym typeface="Microsoft New Tai Lue"/>
            </a:endParaRPr>
          </a:p>
        </p:txBody>
      </p:sp>
    </p:spTree>
    <p:extLst>
      <p:ext uri="{BB962C8B-B14F-4D97-AF65-F5344CB8AC3E}">
        <p14:creationId xmlns:p14="http://schemas.microsoft.com/office/powerpoint/2010/main" val="90191214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Title 2"/>
          <p:cNvSpPr txBox="1">
            <a:spLocks noGrp="1"/>
          </p:cNvSpPr>
          <p:nvPr>
            <p:ph type="title"/>
          </p:nvPr>
        </p:nvSpPr>
        <p:spPr>
          <a:xfrm>
            <a:off x="623392" y="517382"/>
            <a:ext cx="7992888" cy="543405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6A548D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/>
              <a:t>Sistema de </a:t>
            </a:r>
            <a:r>
              <a:rPr dirty="0" err="1"/>
              <a:t>Informações</a:t>
            </a:r>
            <a:r>
              <a:rPr dirty="0"/>
              <a:t> </a:t>
            </a:r>
            <a:r>
              <a:rPr dirty="0" err="1"/>
              <a:t>Hospitalares</a:t>
            </a:r>
            <a:r>
              <a:rPr dirty="0"/>
              <a:t> do SUS - SIHSUS</a:t>
            </a:r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BB739255-1775-6179-DB61-DC1D28FB5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815096"/>
              </p:ext>
            </p:extLst>
          </p:nvPr>
        </p:nvGraphicFramePr>
        <p:xfrm>
          <a:off x="8111022" y="5402579"/>
          <a:ext cx="3169554" cy="777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169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B55475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rPr dirty="0" err="1">
                          <a:solidFill>
                            <a:srgbClr val="6B558D"/>
                          </a:solidFill>
                        </a:rPr>
                        <a:t>FIigura</a:t>
                      </a:r>
                      <a:r>
                        <a:rPr dirty="0">
                          <a:solidFill>
                            <a:srgbClr val="6B558D"/>
                          </a:solidFill>
                        </a:rPr>
                        <a:t> </a:t>
                      </a:r>
                      <a:r>
                        <a:rPr lang="pt-BR" dirty="0">
                          <a:solidFill>
                            <a:srgbClr val="6B558D"/>
                          </a:solidFill>
                        </a:rPr>
                        <a:t>7</a:t>
                      </a:r>
                      <a:r>
                        <a:rPr dirty="0">
                          <a:solidFill>
                            <a:srgbClr val="6B558D"/>
                          </a:solidFill>
                        </a:rPr>
                        <a:t> </a:t>
                      </a:r>
                      <a:r>
                        <a:rPr dirty="0" err="1">
                          <a:solidFill>
                            <a:srgbClr val="6B558D"/>
                          </a:solidFill>
                        </a:rPr>
                        <a:t>Fluxo</a:t>
                      </a:r>
                      <a:r>
                        <a:rPr dirty="0">
                          <a:solidFill>
                            <a:srgbClr val="6B558D"/>
                          </a:solidFill>
                        </a:rPr>
                        <a:t> </a:t>
                      </a:r>
                      <a:r>
                        <a:rPr lang="pt-BR" dirty="0">
                          <a:solidFill>
                            <a:srgbClr val="6B558D"/>
                          </a:solidFill>
                        </a:rPr>
                        <a:t>da AIH</a:t>
                      </a:r>
                      <a:endParaRPr dirty="0">
                        <a:solidFill>
                          <a:srgbClr val="6B558D"/>
                        </a:solidFill>
                      </a:endParaRPr>
                    </a:p>
                    <a:p>
                      <a:pPr algn="l">
                        <a:defRPr sz="1300" i="1" spc="-50">
                          <a:solidFill>
                            <a:srgbClr val="053F00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Fonte: Manual técnico do Sistema de Informação Hospitalar  (2007) 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24" name="Retângulo 923">
            <a:extLst>
              <a:ext uri="{FF2B5EF4-FFF2-40B4-BE49-F238E27FC236}">
                <a16:creationId xmlns:a16="http://schemas.microsoft.com/office/drawing/2014/main" id="{291A5BEF-A289-3636-DDCD-EE67D09776D6}"/>
              </a:ext>
            </a:extLst>
          </p:cNvPr>
          <p:cNvSpPr/>
          <p:nvPr/>
        </p:nvSpPr>
        <p:spPr>
          <a:xfrm>
            <a:off x="654948" y="916084"/>
            <a:ext cx="7416824" cy="12527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>
            <a:outerShdw dist="38100" dir="5400000" rotWithShape="0">
              <a:srgbClr val="FEFAC9">
                <a:alpha val="2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Estabelecimento de Saúde Solicitante</a:t>
            </a:r>
          </a:p>
        </p:txBody>
      </p:sp>
      <p:sp>
        <p:nvSpPr>
          <p:cNvPr id="927" name="Retângulo 926">
            <a:extLst>
              <a:ext uri="{FF2B5EF4-FFF2-40B4-BE49-F238E27FC236}">
                <a16:creationId xmlns:a16="http://schemas.microsoft.com/office/drawing/2014/main" id="{59985044-C350-9730-F860-98B8345265D7}"/>
              </a:ext>
            </a:extLst>
          </p:cNvPr>
          <p:cNvSpPr/>
          <p:nvPr/>
        </p:nvSpPr>
        <p:spPr>
          <a:xfrm>
            <a:off x="654948" y="2132856"/>
            <a:ext cx="7416824" cy="9689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>
            <a:outerShdw dist="38100" dir="5400000" rotWithShape="0">
              <a:srgbClr val="FEFAC9">
                <a:alpha val="2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Órgão Emissor</a:t>
            </a:r>
          </a:p>
        </p:txBody>
      </p:sp>
      <p:sp>
        <p:nvSpPr>
          <p:cNvPr id="928" name="Retângulo 927">
            <a:extLst>
              <a:ext uri="{FF2B5EF4-FFF2-40B4-BE49-F238E27FC236}">
                <a16:creationId xmlns:a16="http://schemas.microsoft.com/office/drawing/2014/main" id="{E93F2D93-A049-9722-733E-EA5FE16DF172}"/>
              </a:ext>
            </a:extLst>
          </p:cNvPr>
          <p:cNvSpPr/>
          <p:nvPr/>
        </p:nvSpPr>
        <p:spPr>
          <a:xfrm>
            <a:off x="654948" y="3101836"/>
            <a:ext cx="7416824" cy="8884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>
            <a:outerShdw dist="38100" dir="5400000" rotWithShape="0">
              <a:srgbClr val="FEFAC9">
                <a:alpha val="2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Prestador</a:t>
            </a:r>
          </a:p>
        </p:txBody>
      </p:sp>
      <p:sp>
        <p:nvSpPr>
          <p:cNvPr id="929" name="Retângulo 928">
            <a:extLst>
              <a:ext uri="{FF2B5EF4-FFF2-40B4-BE49-F238E27FC236}">
                <a16:creationId xmlns:a16="http://schemas.microsoft.com/office/drawing/2014/main" id="{366F26C9-9A8B-BB31-5A71-96BC5F666F34}"/>
              </a:ext>
            </a:extLst>
          </p:cNvPr>
          <p:cNvSpPr/>
          <p:nvPr/>
        </p:nvSpPr>
        <p:spPr>
          <a:xfrm>
            <a:off x="654948" y="3990304"/>
            <a:ext cx="7416824" cy="888468"/>
          </a:xfrm>
          <a:prstGeom prst="rect">
            <a:avLst/>
          </a:prstGeom>
          <a:solidFill>
            <a:schemeClr val="accent5"/>
          </a:solidFill>
          <a:ln w="25400" cap="flat">
            <a:noFill/>
            <a:prstDash val="solid"/>
            <a:round/>
          </a:ln>
          <a:effectLst>
            <a:outerShdw dist="38100" dir="5400000" rotWithShape="0">
              <a:srgbClr val="FEFAC9">
                <a:alpha val="2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Gestor</a:t>
            </a:r>
          </a:p>
        </p:txBody>
      </p:sp>
      <p:sp>
        <p:nvSpPr>
          <p:cNvPr id="930" name="Retângulo 929">
            <a:extLst>
              <a:ext uri="{FF2B5EF4-FFF2-40B4-BE49-F238E27FC236}">
                <a16:creationId xmlns:a16="http://schemas.microsoft.com/office/drawing/2014/main" id="{5BD78CCB-C725-A790-56B3-772FA13AEA04}"/>
              </a:ext>
            </a:extLst>
          </p:cNvPr>
          <p:cNvSpPr/>
          <p:nvPr/>
        </p:nvSpPr>
        <p:spPr>
          <a:xfrm>
            <a:off x="654948" y="4878772"/>
            <a:ext cx="7416824" cy="144016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5400" cap="flat">
            <a:noFill/>
            <a:prstDash val="solid"/>
            <a:round/>
          </a:ln>
          <a:effectLst>
            <a:outerShdw dist="38100" dir="5400000" rotWithShape="0">
              <a:srgbClr val="FEFAC9">
                <a:alpha val="2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45719" tIns="45719" rIns="45719" bIns="45719" numCol="1" spcCol="38100" rtlCol="0" anchor="b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Ministério da Saúde</a:t>
            </a:r>
          </a:p>
        </p:txBody>
      </p:sp>
      <p:sp>
        <p:nvSpPr>
          <p:cNvPr id="932" name="Retângulo 931">
            <a:extLst>
              <a:ext uri="{FF2B5EF4-FFF2-40B4-BE49-F238E27FC236}">
                <a16:creationId xmlns:a16="http://schemas.microsoft.com/office/drawing/2014/main" id="{C51FBB3B-0E3E-3E33-69ED-99F95DEC7697}"/>
              </a:ext>
            </a:extLst>
          </p:cNvPr>
          <p:cNvSpPr/>
          <p:nvPr/>
        </p:nvSpPr>
        <p:spPr>
          <a:xfrm>
            <a:off x="3355248" y="1424412"/>
            <a:ext cx="2016224" cy="360000"/>
          </a:xfrm>
          <a:prstGeom prst="rect">
            <a:avLst/>
          </a:prstGeom>
          <a:solidFill>
            <a:srgbClr val="F2AA5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Laudo</a:t>
            </a:r>
          </a:p>
        </p:txBody>
      </p:sp>
      <p:sp>
        <p:nvSpPr>
          <p:cNvPr id="933" name="Retângulo 932">
            <a:extLst>
              <a:ext uri="{FF2B5EF4-FFF2-40B4-BE49-F238E27FC236}">
                <a16:creationId xmlns:a16="http://schemas.microsoft.com/office/drawing/2014/main" id="{1FA532B6-F0DE-FD5C-2710-20E523D567C3}"/>
              </a:ext>
            </a:extLst>
          </p:cNvPr>
          <p:cNvSpPr/>
          <p:nvPr/>
        </p:nvSpPr>
        <p:spPr>
          <a:xfrm>
            <a:off x="3137000" y="2437346"/>
            <a:ext cx="2452720" cy="360000"/>
          </a:xfrm>
          <a:prstGeom prst="rect">
            <a:avLst/>
          </a:prstGeom>
          <a:solidFill>
            <a:srgbClr val="F2AA5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Órgão emissor/autorizador</a:t>
            </a:r>
          </a:p>
        </p:txBody>
      </p:sp>
      <p:grpSp>
        <p:nvGrpSpPr>
          <p:cNvPr id="936" name="Agrupar 935">
            <a:extLst>
              <a:ext uri="{FF2B5EF4-FFF2-40B4-BE49-F238E27FC236}">
                <a16:creationId xmlns:a16="http://schemas.microsoft.com/office/drawing/2014/main" id="{D14E30F3-A5A5-FFD2-F393-6F0D000E914B}"/>
              </a:ext>
            </a:extLst>
          </p:cNvPr>
          <p:cNvGrpSpPr/>
          <p:nvPr/>
        </p:nvGrpSpPr>
        <p:grpSpPr>
          <a:xfrm>
            <a:off x="1343472" y="3171935"/>
            <a:ext cx="1728192" cy="748271"/>
            <a:chOff x="1343472" y="3292801"/>
            <a:chExt cx="1728192" cy="748271"/>
          </a:xfrm>
        </p:grpSpPr>
        <p:sp>
          <p:nvSpPr>
            <p:cNvPr id="934" name="Retângulo 933">
              <a:extLst>
                <a:ext uri="{FF2B5EF4-FFF2-40B4-BE49-F238E27FC236}">
                  <a16:creationId xmlns:a16="http://schemas.microsoft.com/office/drawing/2014/main" id="{2C2A8487-F6EA-52CD-6CE2-23283736FA25}"/>
                </a:ext>
              </a:extLst>
            </p:cNvPr>
            <p:cNvSpPr/>
            <p:nvPr/>
          </p:nvSpPr>
          <p:spPr>
            <a:xfrm>
              <a:off x="1343472" y="3292801"/>
              <a:ext cx="1728192" cy="360000"/>
            </a:xfrm>
            <a:prstGeom prst="rect">
              <a:avLst/>
            </a:prstGeom>
            <a:solidFill>
              <a:srgbClr val="F2AA52"/>
            </a:solidFill>
            <a:ln w="25400" cap="flat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12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n-ea"/>
                  <a:cs typeface="+mn-cs"/>
                  <a:sym typeface="Microsoft New Tai Lue"/>
                </a:rPr>
                <a:t>Atendimento</a:t>
              </a:r>
            </a:p>
          </p:txBody>
        </p:sp>
        <p:sp>
          <p:nvSpPr>
            <p:cNvPr id="935" name="Retângulo 934">
              <a:extLst>
                <a:ext uri="{FF2B5EF4-FFF2-40B4-BE49-F238E27FC236}">
                  <a16:creationId xmlns:a16="http://schemas.microsoft.com/office/drawing/2014/main" id="{2AFEDFDF-B266-C782-694E-826F0CDCC02A}"/>
                </a:ext>
              </a:extLst>
            </p:cNvPr>
            <p:cNvSpPr/>
            <p:nvPr/>
          </p:nvSpPr>
          <p:spPr>
            <a:xfrm>
              <a:off x="1343472" y="3681072"/>
              <a:ext cx="1727665" cy="360000"/>
            </a:xfrm>
            <a:prstGeom prst="rect">
              <a:avLst/>
            </a:prstGeom>
            <a:solidFill>
              <a:srgbClr val="F2AA52"/>
            </a:solidFill>
            <a:ln w="25400" cap="flat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pt-BR" sz="12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j-lt"/>
                  <a:ea typeface="+mn-ea"/>
                  <a:cs typeface="+mn-cs"/>
                  <a:sym typeface="Microsoft New Tai Lue"/>
                </a:rPr>
                <a:t>Módulo Captação</a:t>
              </a: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pt-BR" sz="1000" dirty="0">
                  <a:solidFill>
                    <a:schemeClr val="tx1"/>
                  </a:solidFill>
                  <a:latin typeface="+mj-lt"/>
                </a:rPr>
                <a:t>(SISAIH01)</a:t>
              </a:r>
              <a:endParaRPr kumimoji="0" lang="pt-BR" sz="10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endParaRPr>
            </a:p>
          </p:txBody>
        </p:sp>
      </p:grpSp>
      <p:sp>
        <p:nvSpPr>
          <p:cNvPr id="937" name="Retângulo 936">
            <a:extLst>
              <a:ext uri="{FF2B5EF4-FFF2-40B4-BE49-F238E27FC236}">
                <a16:creationId xmlns:a16="http://schemas.microsoft.com/office/drawing/2014/main" id="{565022C7-461F-C5E8-CB65-ACE8A0190E3E}"/>
              </a:ext>
            </a:extLst>
          </p:cNvPr>
          <p:cNvSpPr/>
          <p:nvPr/>
        </p:nvSpPr>
        <p:spPr>
          <a:xfrm>
            <a:off x="3137000" y="4254538"/>
            <a:ext cx="1548699" cy="360000"/>
          </a:xfrm>
          <a:prstGeom prst="rect">
            <a:avLst/>
          </a:prstGeom>
          <a:solidFill>
            <a:srgbClr val="F2AA5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Processamento</a:t>
            </a:r>
          </a:p>
        </p:txBody>
      </p:sp>
      <p:sp>
        <p:nvSpPr>
          <p:cNvPr id="938" name="Retângulo 937">
            <a:extLst>
              <a:ext uri="{FF2B5EF4-FFF2-40B4-BE49-F238E27FC236}">
                <a16:creationId xmlns:a16="http://schemas.microsoft.com/office/drawing/2014/main" id="{0C856584-4AB8-571F-9049-A0742236CB74}"/>
              </a:ext>
            </a:extLst>
          </p:cNvPr>
          <p:cNvSpPr/>
          <p:nvPr/>
        </p:nvSpPr>
        <p:spPr>
          <a:xfrm>
            <a:off x="4966726" y="4254538"/>
            <a:ext cx="1296144" cy="360000"/>
          </a:xfrm>
          <a:prstGeom prst="rect">
            <a:avLst/>
          </a:prstGeom>
          <a:solidFill>
            <a:srgbClr val="F2AA5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Relatório de valores brutos</a:t>
            </a:r>
          </a:p>
        </p:txBody>
      </p:sp>
      <p:sp>
        <p:nvSpPr>
          <p:cNvPr id="941" name="Retângulo 940">
            <a:extLst>
              <a:ext uri="{FF2B5EF4-FFF2-40B4-BE49-F238E27FC236}">
                <a16:creationId xmlns:a16="http://schemas.microsoft.com/office/drawing/2014/main" id="{909C5AE5-6676-4A80-77CA-F3E07EDB3FEC}"/>
              </a:ext>
            </a:extLst>
          </p:cNvPr>
          <p:cNvSpPr/>
          <p:nvPr/>
        </p:nvSpPr>
        <p:spPr>
          <a:xfrm>
            <a:off x="6543898" y="4254538"/>
            <a:ext cx="1296000" cy="360000"/>
          </a:xfrm>
          <a:prstGeom prst="rect">
            <a:avLst/>
          </a:prstGeom>
          <a:solidFill>
            <a:srgbClr val="F2AA5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Setor financeiro</a:t>
            </a:r>
          </a:p>
        </p:txBody>
      </p:sp>
      <p:sp>
        <p:nvSpPr>
          <p:cNvPr id="943" name="Retângulo 942">
            <a:extLst>
              <a:ext uri="{FF2B5EF4-FFF2-40B4-BE49-F238E27FC236}">
                <a16:creationId xmlns:a16="http://schemas.microsoft.com/office/drawing/2014/main" id="{C7CFBC40-CF75-70C7-D20C-5F3B3F8A5345}"/>
              </a:ext>
            </a:extLst>
          </p:cNvPr>
          <p:cNvSpPr/>
          <p:nvPr/>
        </p:nvSpPr>
        <p:spPr>
          <a:xfrm>
            <a:off x="3137000" y="4966402"/>
            <a:ext cx="1548699" cy="288000"/>
          </a:xfrm>
          <a:prstGeom prst="rect">
            <a:avLst/>
          </a:prstGeom>
          <a:solidFill>
            <a:srgbClr val="F2AA5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Base de Dados</a:t>
            </a:r>
          </a:p>
        </p:txBody>
      </p:sp>
      <p:sp>
        <p:nvSpPr>
          <p:cNvPr id="944" name="Retângulo 943">
            <a:extLst>
              <a:ext uri="{FF2B5EF4-FFF2-40B4-BE49-F238E27FC236}">
                <a16:creationId xmlns:a16="http://schemas.microsoft.com/office/drawing/2014/main" id="{80DBBDE9-5B39-0426-D3D4-B375ED0FD49F}"/>
              </a:ext>
            </a:extLst>
          </p:cNvPr>
          <p:cNvSpPr/>
          <p:nvPr/>
        </p:nvSpPr>
        <p:spPr>
          <a:xfrm>
            <a:off x="3137000" y="5433588"/>
            <a:ext cx="1548699" cy="288000"/>
          </a:xfrm>
          <a:prstGeom prst="rect">
            <a:avLst/>
          </a:prstGeom>
          <a:solidFill>
            <a:srgbClr val="F2AA5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DATASUS</a:t>
            </a:r>
          </a:p>
        </p:txBody>
      </p:sp>
      <p:sp>
        <p:nvSpPr>
          <p:cNvPr id="945" name="Retângulo 944">
            <a:extLst>
              <a:ext uri="{FF2B5EF4-FFF2-40B4-BE49-F238E27FC236}">
                <a16:creationId xmlns:a16="http://schemas.microsoft.com/office/drawing/2014/main" id="{2AB9E527-FD08-969F-C083-936C37ED89FF}"/>
              </a:ext>
            </a:extLst>
          </p:cNvPr>
          <p:cNvSpPr/>
          <p:nvPr/>
        </p:nvSpPr>
        <p:spPr>
          <a:xfrm>
            <a:off x="3137000" y="5900400"/>
            <a:ext cx="1548699" cy="288000"/>
          </a:xfrm>
          <a:prstGeom prst="rect">
            <a:avLst/>
          </a:prstGeom>
          <a:solidFill>
            <a:srgbClr val="F2AA5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BD Nacional</a:t>
            </a:r>
          </a:p>
        </p:txBody>
      </p:sp>
      <p:sp>
        <p:nvSpPr>
          <p:cNvPr id="946" name="Retângulo 945">
            <a:extLst>
              <a:ext uri="{FF2B5EF4-FFF2-40B4-BE49-F238E27FC236}">
                <a16:creationId xmlns:a16="http://schemas.microsoft.com/office/drawing/2014/main" id="{5C79B95E-1C1D-83F1-C52B-BB18A58ED961}"/>
              </a:ext>
            </a:extLst>
          </p:cNvPr>
          <p:cNvSpPr/>
          <p:nvPr/>
        </p:nvSpPr>
        <p:spPr>
          <a:xfrm>
            <a:off x="6533107" y="5900400"/>
            <a:ext cx="1296000" cy="288000"/>
          </a:xfrm>
          <a:prstGeom prst="rect">
            <a:avLst/>
          </a:prstGeom>
          <a:solidFill>
            <a:srgbClr val="F2AA5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n-ea"/>
                <a:cs typeface="+mn-cs"/>
                <a:sym typeface="Microsoft New Tai Lue"/>
              </a:rPr>
              <a:t>Disseminação</a:t>
            </a:r>
          </a:p>
        </p:txBody>
      </p:sp>
      <p:cxnSp>
        <p:nvCxnSpPr>
          <p:cNvPr id="948" name="Conector de Seta Reta 947">
            <a:extLst>
              <a:ext uri="{FF2B5EF4-FFF2-40B4-BE49-F238E27FC236}">
                <a16:creationId xmlns:a16="http://schemas.microsoft.com/office/drawing/2014/main" id="{7EAF9BF8-CD1C-9A3C-2024-58D52759F32B}"/>
              </a:ext>
            </a:extLst>
          </p:cNvPr>
          <p:cNvCxnSpPr>
            <a:cxnSpLocks/>
            <a:stCxn id="932" idx="2"/>
            <a:endCxn id="933" idx="0"/>
          </p:cNvCxnSpPr>
          <p:nvPr/>
        </p:nvCxnSpPr>
        <p:spPr>
          <a:xfrm>
            <a:off x="4363360" y="1784412"/>
            <a:ext cx="0" cy="652934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Conector de Seta Reta 949">
            <a:extLst>
              <a:ext uri="{FF2B5EF4-FFF2-40B4-BE49-F238E27FC236}">
                <a16:creationId xmlns:a16="http://schemas.microsoft.com/office/drawing/2014/main" id="{8B11D53B-FA60-A548-B1CC-7C49B661ABAC}"/>
              </a:ext>
            </a:extLst>
          </p:cNvPr>
          <p:cNvCxnSpPr>
            <a:cxnSpLocks/>
            <a:stCxn id="937" idx="2"/>
            <a:endCxn id="943" idx="0"/>
          </p:cNvCxnSpPr>
          <p:nvPr/>
        </p:nvCxnSpPr>
        <p:spPr>
          <a:xfrm>
            <a:off x="3911350" y="4614538"/>
            <a:ext cx="0" cy="351864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4" name="Conector de Seta Reta 953">
            <a:extLst>
              <a:ext uri="{FF2B5EF4-FFF2-40B4-BE49-F238E27FC236}">
                <a16:creationId xmlns:a16="http://schemas.microsoft.com/office/drawing/2014/main" id="{9BE0EABC-6409-B938-EDF3-6BC959805B61}"/>
              </a:ext>
            </a:extLst>
          </p:cNvPr>
          <p:cNvCxnSpPr>
            <a:cxnSpLocks/>
            <a:stCxn id="945" idx="3"/>
            <a:endCxn id="946" idx="1"/>
          </p:cNvCxnSpPr>
          <p:nvPr/>
        </p:nvCxnSpPr>
        <p:spPr>
          <a:xfrm>
            <a:off x="4685699" y="6044400"/>
            <a:ext cx="1847408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5" name="Conector de Seta Reta 954">
            <a:extLst>
              <a:ext uri="{FF2B5EF4-FFF2-40B4-BE49-F238E27FC236}">
                <a16:creationId xmlns:a16="http://schemas.microsoft.com/office/drawing/2014/main" id="{F1E003EF-D543-D87C-80AB-FD96BE4F43AD}"/>
              </a:ext>
            </a:extLst>
          </p:cNvPr>
          <p:cNvCxnSpPr>
            <a:cxnSpLocks/>
            <a:stCxn id="943" idx="2"/>
            <a:endCxn id="944" idx="0"/>
          </p:cNvCxnSpPr>
          <p:nvPr/>
        </p:nvCxnSpPr>
        <p:spPr>
          <a:xfrm>
            <a:off x="3911350" y="5254402"/>
            <a:ext cx="0" cy="179186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6" name="Conector de Seta Reta 955">
            <a:extLst>
              <a:ext uri="{FF2B5EF4-FFF2-40B4-BE49-F238E27FC236}">
                <a16:creationId xmlns:a16="http://schemas.microsoft.com/office/drawing/2014/main" id="{69C8EDC9-3F1B-9D62-95FD-B51A646886A1}"/>
              </a:ext>
            </a:extLst>
          </p:cNvPr>
          <p:cNvCxnSpPr>
            <a:cxnSpLocks/>
            <a:stCxn id="944" idx="2"/>
            <a:endCxn id="945" idx="0"/>
          </p:cNvCxnSpPr>
          <p:nvPr/>
        </p:nvCxnSpPr>
        <p:spPr>
          <a:xfrm>
            <a:off x="3911350" y="5721588"/>
            <a:ext cx="0" cy="178812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3" name="Conector: Angulado 1032">
            <a:extLst>
              <a:ext uri="{FF2B5EF4-FFF2-40B4-BE49-F238E27FC236}">
                <a16:creationId xmlns:a16="http://schemas.microsoft.com/office/drawing/2014/main" id="{06BD1006-2F77-5397-D1BE-5B191892E199}"/>
              </a:ext>
            </a:extLst>
          </p:cNvPr>
          <p:cNvCxnSpPr>
            <a:cxnSpLocks/>
            <a:stCxn id="933" idx="1"/>
            <a:endCxn id="934" idx="0"/>
          </p:cNvCxnSpPr>
          <p:nvPr/>
        </p:nvCxnSpPr>
        <p:spPr>
          <a:xfrm rot="10800000" flipV="1">
            <a:off x="2207568" y="2617345"/>
            <a:ext cx="929432" cy="554589"/>
          </a:xfrm>
          <a:prstGeom prst="bentConnector2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6" name="Conector: Angulado 1035">
            <a:extLst>
              <a:ext uri="{FF2B5EF4-FFF2-40B4-BE49-F238E27FC236}">
                <a16:creationId xmlns:a16="http://schemas.microsoft.com/office/drawing/2014/main" id="{C20488BC-68DA-72FD-6A3D-C87AF9F93948}"/>
              </a:ext>
            </a:extLst>
          </p:cNvPr>
          <p:cNvCxnSpPr>
            <a:cxnSpLocks/>
            <a:stCxn id="935" idx="2"/>
            <a:endCxn id="937" idx="1"/>
          </p:cNvCxnSpPr>
          <p:nvPr/>
        </p:nvCxnSpPr>
        <p:spPr>
          <a:xfrm rot="16200000" flipH="1">
            <a:off x="2414986" y="3712524"/>
            <a:ext cx="514332" cy="929695"/>
          </a:xfrm>
          <a:prstGeom prst="bentConnector2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2" name="Conector de Seta Reta 1041">
            <a:extLst>
              <a:ext uri="{FF2B5EF4-FFF2-40B4-BE49-F238E27FC236}">
                <a16:creationId xmlns:a16="http://schemas.microsoft.com/office/drawing/2014/main" id="{B8E36383-F5B9-B248-E58B-8424CF8AF25D}"/>
              </a:ext>
            </a:extLst>
          </p:cNvPr>
          <p:cNvCxnSpPr>
            <a:cxnSpLocks/>
            <a:stCxn id="937" idx="3"/>
            <a:endCxn id="938" idx="1"/>
          </p:cNvCxnSpPr>
          <p:nvPr/>
        </p:nvCxnSpPr>
        <p:spPr>
          <a:xfrm>
            <a:off x="4685699" y="4434538"/>
            <a:ext cx="281027" cy="0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5" name="Conector de Seta Reta 1044">
            <a:extLst>
              <a:ext uri="{FF2B5EF4-FFF2-40B4-BE49-F238E27FC236}">
                <a16:creationId xmlns:a16="http://schemas.microsoft.com/office/drawing/2014/main" id="{8136B1CD-2513-AF39-C7A8-B74CD34E4A4B}"/>
              </a:ext>
            </a:extLst>
          </p:cNvPr>
          <p:cNvCxnSpPr>
            <a:cxnSpLocks/>
          </p:cNvCxnSpPr>
          <p:nvPr/>
        </p:nvCxnSpPr>
        <p:spPr>
          <a:xfrm flipV="1">
            <a:off x="6262870" y="4431532"/>
            <a:ext cx="281028" cy="6013"/>
          </a:xfrm>
          <a:prstGeom prst="straightConnector1">
            <a:avLst/>
          </a:prstGeom>
          <a:noFill/>
          <a:ln w="38100" cap="flat">
            <a:solidFill>
              <a:schemeClr val="bg1"/>
            </a:solidFill>
            <a:prstDash val="solid"/>
            <a:round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280389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57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t>Dados</a:t>
            </a:r>
          </a:p>
        </p:txBody>
      </p:sp>
      <p:sp>
        <p:nvSpPr>
          <p:cNvPr id="358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5103448" y="685800"/>
            <a:ext cx="6470244" cy="5492750"/>
          </a:xfrm>
          <a:prstGeom prst="rect">
            <a:avLst/>
          </a:prstGeom>
        </p:spPr>
        <p:txBody>
          <a:bodyPr/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Base</a:t>
            </a:r>
            <a:r>
              <a:rPr b="0"/>
              <a:t> </a:t>
            </a:r>
            <a:r>
              <a:rPr b="0">
                <a:latin typeface="Wingdings 3"/>
                <a:ea typeface="Wingdings 3"/>
                <a:cs typeface="Wingdings 3"/>
                <a:sym typeface="Wingdings 3"/>
              </a:rPr>
              <a:t></a:t>
            </a:r>
            <a:r>
              <a:rPr b="0"/>
              <a:t> informação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Representação</a:t>
            </a:r>
            <a:r>
              <a:rPr b="0"/>
              <a:t> de eventos ou observações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0" lvl="5" indent="444500" algn="just">
              <a:lnSpc>
                <a:spcPct val="85000"/>
              </a:lnSpc>
              <a:spcBef>
                <a:spcPts val="600"/>
              </a:spcBef>
              <a:buSzTx/>
              <a:buNone/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medida objetiva de atributo (características) de uma entidade (pessoa, lugar, eventos)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0" lvl="5" indent="444500" algn="just">
              <a:lnSpc>
                <a:spcPct val="85000"/>
              </a:lnSpc>
              <a:spcBef>
                <a:spcPts val="600"/>
              </a:spcBef>
              <a:buSzTx/>
              <a:buNone/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formatos podem ser os mais diversos: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0" lvl="5" indent="714375" algn="just">
              <a:lnSpc>
                <a:spcPct val="85000"/>
              </a:lnSpc>
              <a:spcBef>
                <a:spcPts val="600"/>
              </a:spcBef>
              <a:buSzTx/>
              <a:buNone/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letras, palavras, números, imagens, sons e outros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marL="0" lvl="5" indent="714375" algn="just">
              <a:lnSpc>
                <a:spcPct val="85000"/>
              </a:lnSpc>
              <a:spcBef>
                <a:spcPts val="600"/>
              </a:spcBef>
              <a:buSzTx/>
              <a:buNone/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isoladamente, sem contexto ou análise, são desprovidos de significados</a:t>
            </a:r>
          </a:p>
        </p:txBody>
      </p:sp>
      <p:graphicFrame>
        <p:nvGraphicFramePr>
          <p:cNvPr id="359" name="Table 9"/>
          <p:cNvGraphicFramePr/>
          <p:nvPr/>
        </p:nvGraphicFramePr>
        <p:xfrm>
          <a:off x="905691" y="5402579"/>
          <a:ext cx="3384369" cy="7772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Eventos/Observações</a:t>
                      </a:r>
                    </a:p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Óbitos, internações, casos de doença, resultados laboratoriais, características pessoais, diagnósticos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0" name="Imagem 5" descr="Imagem 5"/>
          <p:cNvPicPr>
            <a:picLocks noChangeAspect="1"/>
          </p:cNvPicPr>
          <p:nvPr/>
        </p:nvPicPr>
        <p:blipFill>
          <a:blip r:embed="rId2"/>
          <a:srcRect l="6395" t="11002" r="7620" b="24234"/>
          <a:stretch>
            <a:fillRect/>
          </a:stretch>
        </p:blipFill>
        <p:spPr>
          <a:xfrm>
            <a:off x="981088" y="1667029"/>
            <a:ext cx="2001810" cy="1507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m 7" descr="Imagem 7"/>
          <p:cNvPicPr>
            <a:picLocks noChangeAspect="1"/>
          </p:cNvPicPr>
          <p:nvPr/>
        </p:nvPicPr>
        <p:blipFill>
          <a:blip r:embed="rId3"/>
          <a:srcRect l="6696" t="9604" r="7319" b="23340"/>
          <a:stretch>
            <a:fillRect/>
          </a:stretch>
        </p:blipFill>
        <p:spPr>
          <a:xfrm>
            <a:off x="1233388" y="2974938"/>
            <a:ext cx="1873190" cy="1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m 10" descr="Imagem 10"/>
          <p:cNvPicPr>
            <a:picLocks noChangeAspect="1"/>
          </p:cNvPicPr>
          <p:nvPr/>
        </p:nvPicPr>
        <p:blipFill>
          <a:blip r:embed="rId4"/>
          <a:srcRect l="6703" t="7684" r="7311" b="20262"/>
          <a:stretch>
            <a:fillRect/>
          </a:stretch>
        </p:blipFill>
        <p:spPr>
          <a:xfrm>
            <a:off x="2613064" y="2301771"/>
            <a:ext cx="2083690" cy="1746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0" cap="none" spc="0" normalizeH="0" baseline="0" noProof="0">
                <a:ln>
                  <a:noFill/>
                </a:ln>
                <a:solidFill>
                  <a:srgbClr val="FEFAC9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FEFAC9"/>
              </a:solidFill>
              <a:effectLst/>
              <a:uLnTx/>
              <a:uFillTx/>
              <a:latin typeface="Microsoft New Tai Lue"/>
              <a:cs typeface="Microsoft New Tai Lue"/>
              <a:sym typeface="Microsoft New Tai Lue"/>
            </a:endParaRPr>
          </a:p>
        </p:txBody>
      </p:sp>
      <p:sp>
        <p:nvSpPr>
          <p:cNvPr id="940" name="Title 2"/>
          <p:cNvSpPr txBox="1">
            <a:spLocks noGrp="1"/>
          </p:cNvSpPr>
          <p:nvPr>
            <p:ph type="title"/>
          </p:nvPr>
        </p:nvSpPr>
        <p:spPr>
          <a:xfrm>
            <a:off x="623392" y="517382"/>
            <a:ext cx="7992888" cy="543405"/>
          </a:xfrm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6A548D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/>
              <a:t>Sistema de </a:t>
            </a:r>
            <a:r>
              <a:rPr dirty="0" err="1"/>
              <a:t>Informações</a:t>
            </a:r>
            <a:r>
              <a:rPr dirty="0"/>
              <a:t> </a:t>
            </a:r>
            <a:r>
              <a:rPr dirty="0" err="1"/>
              <a:t>Hospitalares</a:t>
            </a:r>
            <a:r>
              <a:rPr dirty="0"/>
              <a:t> do SUS - SIHSUS</a:t>
            </a:r>
          </a:p>
        </p:txBody>
      </p:sp>
      <p:sp>
        <p:nvSpPr>
          <p:cNvPr id="2" name="Retângulo 1"/>
          <p:cNvSpPr/>
          <p:nvPr/>
        </p:nvSpPr>
        <p:spPr>
          <a:xfrm>
            <a:off x="565374" y="1197821"/>
            <a:ext cx="4690517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4625" marR="0" lvl="3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Uso das Informações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8C9C0FF-10D0-7FDB-201B-C4A548BFE9E8}"/>
              </a:ext>
            </a:extLst>
          </p:cNvPr>
          <p:cNvSpPr/>
          <p:nvPr/>
        </p:nvSpPr>
        <p:spPr>
          <a:xfrm>
            <a:off x="695400" y="3301914"/>
            <a:ext cx="6027709" cy="254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Fonte: Lessa et al., 2000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661112-72C3-C147-2068-5BB1485B1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750866"/>
            <a:ext cx="6027709" cy="162665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3044667-2E43-67B4-48B4-B99DA8881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740"/>
          <a:stretch/>
        </p:blipFill>
        <p:spPr>
          <a:xfrm>
            <a:off x="5879976" y="3987200"/>
            <a:ext cx="4909986" cy="223651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B00D677-264B-78CF-C7F5-FD368AFA6DCA}"/>
              </a:ext>
            </a:extLst>
          </p:cNvPr>
          <p:cNvSpPr txBox="1"/>
          <p:nvPr/>
        </p:nvSpPr>
        <p:spPr>
          <a:xfrm>
            <a:off x="261653" y="5814885"/>
            <a:ext cx="534404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New Tai Lue"/>
                <a:cs typeface="Microsoft New Tai Lue"/>
                <a:sym typeface="Microsoft New Tai Lue"/>
              </a:rPr>
              <a:t>https://datasus.saude.gov.br/acesso-a-informacao/morbidade-hospitalar-do-sus-sih-sus/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2E79A80-30F8-0D7B-516C-71B9A9C21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515" y="4193124"/>
            <a:ext cx="3372321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9273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9" name="Group 6"/>
          <p:cNvGrpSpPr/>
          <p:nvPr/>
        </p:nvGrpSpPr>
        <p:grpSpPr>
          <a:xfrm>
            <a:off x="3029968" y="437654"/>
            <a:ext cx="6048002" cy="1215677"/>
            <a:chOff x="0" y="0"/>
            <a:chExt cx="6048000" cy="1215676"/>
          </a:xfrm>
        </p:grpSpPr>
        <p:sp>
          <p:nvSpPr>
            <p:cNvPr id="946" name="Freeform 7"/>
            <p:cNvSpPr/>
            <p:nvPr/>
          </p:nvSpPr>
          <p:spPr>
            <a:xfrm>
              <a:off x="-1" y="254770"/>
              <a:ext cx="2292456" cy="70613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7" name="Freeform 8"/>
            <p:cNvSpPr/>
            <p:nvPr/>
          </p:nvSpPr>
          <p:spPr>
            <a:xfrm>
              <a:off x="4337446" y="152814"/>
              <a:ext cx="1710555" cy="910049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8" name="Freeform 9"/>
            <p:cNvSpPr/>
            <p:nvPr/>
          </p:nvSpPr>
          <p:spPr>
            <a:xfrm>
              <a:off x="2638579" y="0"/>
              <a:ext cx="1352743" cy="1215677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50" name="Freeform 10"/>
          <p:cNvSpPr/>
          <p:nvPr/>
        </p:nvSpPr>
        <p:spPr>
          <a:xfrm>
            <a:off x="3632017" y="1892235"/>
            <a:ext cx="4819843" cy="158066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1" name="Freeform 11"/>
          <p:cNvSpPr/>
          <p:nvPr/>
        </p:nvSpPr>
        <p:spPr>
          <a:xfrm>
            <a:off x="4691691" y="3577349"/>
            <a:ext cx="2700491" cy="258417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365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lvl1pPr>
          </a:lstStyle>
          <a:p>
            <a:r>
              <a:rPr dirty="0"/>
              <a:t>Dados</a:t>
            </a:r>
          </a:p>
        </p:txBody>
      </p:sp>
      <p:sp>
        <p:nvSpPr>
          <p:cNvPr id="36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5103448" y="685800"/>
            <a:ext cx="6470244" cy="5492750"/>
          </a:xfrm>
          <a:prstGeom prst="rect">
            <a:avLst/>
          </a:prstGeom>
        </p:spPr>
        <p:txBody>
          <a:bodyPr/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Mesmo que um registro seja incompreensível para uma pessoa, ele permanece com um </a:t>
            </a:r>
            <a:r>
              <a:rPr b="1"/>
              <a:t>dado</a:t>
            </a:r>
            <a:r>
              <a:t> ou uma sequência deles</a:t>
            </a:r>
          </a:p>
        </p:txBody>
      </p:sp>
      <p:pic>
        <p:nvPicPr>
          <p:cNvPr id="367" name="Imagem 1" descr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759" y="2491058"/>
            <a:ext cx="1873155" cy="1574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m 3" descr="Imagem 3"/>
          <p:cNvPicPr>
            <a:picLocks noChangeAspect="1"/>
          </p:cNvPicPr>
          <p:nvPr/>
        </p:nvPicPr>
        <p:blipFill>
          <a:blip r:embed="rId3"/>
          <a:srcRect l="12901" r="14903" b="12954"/>
          <a:stretch>
            <a:fillRect/>
          </a:stretch>
        </p:blipFill>
        <p:spPr>
          <a:xfrm>
            <a:off x="971061" y="2503933"/>
            <a:ext cx="1373057" cy="1655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m 4" descr="Imagem 4"/>
          <p:cNvPicPr>
            <a:picLocks noChangeAspect="1"/>
          </p:cNvPicPr>
          <p:nvPr/>
        </p:nvPicPr>
        <p:blipFill>
          <a:blip r:embed="rId4"/>
          <a:srcRect l="19675" r="18912" b="12691"/>
          <a:stretch>
            <a:fillRect/>
          </a:stretch>
        </p:blipFill>
        <p:spPr>
          <a:xfrm>
            <a:off x="2591223" y="4380688"/>
            <a:ext cx="1217299" cy="1730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m 5" descr="Imagem 5"/>
          <p:cNvPicPr>
            <a:picLocks noChangeAspect="1"/>
          </p:cNvPicPr>
          <p:nvPr/>
        </p:nvPicPr>
        <p:blipFill>
          <a:blip r:embed="rId5"/>
          <a:srcRect l="30455" t="2611" r="28290" b="17928"/>
          <a:stretch>
            <a:fillRect/>
          </a:stretch>
        </p:blipFill>
        <p:spPr>
          <a:xfrm>
            <a:off x="6182136" y="3755220"/>
            <a:ext cx="1302035" cy="2507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m 7" descr="Imagem 7"/>
          <p:cNvPicPr>
            <a:picLocks noChangeAspect="1"/>
          </p:cNvPicPr>
          <p:nvPr/>
        </p:nvPicPr>
        <p:blipFill>
          <a:blip r:embed="rId6"/>
          <a:srcRect l="24202" t="1416" r="24934" b="14433"/>
          <a:stretch>
            <a:fillRect/>
          </a:stretch>
        </p:blipFill>
        <p:spPr>
          <a:xfrm>
            <a:off x="9212071" y="4052494"/>
            <a:ext cx="1031432" cy="1706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Imagem 12" descr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1178" y="2659481"/>
            <a:ext cx="4822513" cy="1011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375" name="Title 2"/>
          <p:cNvSpPr txBox="1">
            <a:spLocks noGrp="1"/>
          </p:cNvSpPr>
          <p:nvPr>
            <p:ph type="title"/>
          </p:nvPr>
        </p:nvSpPr>
        <p:spPr>
          <a:xfrm>
            <a:off x="609600" y="685798"/>
            <a:ext cx="4242736" cy="4260670"/>
          </a:xfrm>
          <a:prstGeom prst="rect">
            <a:avLst/>
          </a:prstGeom>
        </p:spPr>
        <p:txBody>
          <a:bodyPr/>
          <a:lstStyle/>
          <a:p>
            <a:pPr>
              <a:defRPr spc="-20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pPr>
            <a:r>
              <a:rPr dirty="0"/>
              <a:t>Dados</a:t>
            </a:r>
            <a:br>
              <a:rPr dirty="0"/>
            </a:br>
            <a:br>
              <a:rPr dirty="0"/>
            </a:br>
            <a:r>
              <a:rPr sz="2000" dirty="0" err="1"/>
              <a:t>obtenção</a:t>
            </a:r>
            <a:br>
              <a:rPr sz="2000" dirty="0"/>
            </a:br>
            <a:br>
              <a:rPr sz="2000" dirty="0"/>
            </a:br>
            <a:br>
              <a:rPr sz="2000" dirty="0"/>
            </a:br>
            <a:br>
              <a:rPr sz="2000" dirty="0"/>
            </a:br>
            <a:br>
              <a:rPr sz="2000" dirty="0"/>
            </a:br>
            <a:endParaRPr sz="2000" dirty="0"/>
          </a:p>
        </p:txBody>
      </p:sp>
      <p:sp>
        <p:nvSpPr>
          <p:cNvPr id="376" name="Content Placeholder 6"/>
          <p:cNvSpPr txBox="1">
            <a:spLocks noGrp="1"/>
          </p:cNvSpPr>
          <p:nvPr>
            <p:ph type="body" idx="1"/>
          </p:nvPr>
        </p:nvSpPr>
        <p:spPr>
          <a:xfrm>
            <a:off x="5103448" y="685800"/>
            <a:ext cx="6505079" cy="5492750"/>
          </a:xfrm>
          <a:prstGeom prst="rect">
            <a:avLst/>
          </a:prstGeom>
        </p:spPr>
        <p:txBody>
          <a:bodyPr/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Primários</a:t>
            </a:r>
            <a:r>
              <a:rPr b="0"/>
              <a:t> - quando são obtidos por quem planejou o trabalho e elaborou o instrumento de coleta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Secundários</a:t>
            </a:r>
            <a:r>
              <a:rPr b="0"/>
              <a:t> - quando foram obtidos por pessoas não envolvidas com o trabalho e a partir de instrumentos de coleta já estabelecidos anteriormente</a:t>
            </a:r>
          </a:p>
        </p:txBody>
      </p:sp>
      <p:pic>
        <p:nvPicPr>
          <p:cNvPr id="377" name="Imagem 1" descr="Imagem 1"/>
          <p:cNvPicPr>
            <a:picLocks noChangeAspect="1"/>
          </p:cNvPicPr>
          <p:nvPr/>
        </p:nvPicPr>
        <p:blipFill>
          <a:blip r:embed="rId2"/>
          <a:srcRect l="22684" t="2420" r="22669" b="18512"/>
          <a:stretch>
            <a:fillRect/>
          </a:stretch>
        </p:blipFill>
        <p:spPr>
          <a:xfrm>
            <a:off x="3883315" y="1124744"/>
            <a:ext cx="969021" cy="1402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m 3" descr="Imagem 3"/>
          <p:cNvPicPr>
            <a:picLocks noChangeAspect="1"/>
          </p:cNvPicPr>
          <p:nvPr/>
        </p:nvPicPr>
        <p:blipFill>
          <a:blip r:embed="rId3"/>
          <a:srcRect l="13523" t="2263" r="13365" b="16633"/>
          <a:stretch>
            <a:fillRect/>
          </a:stretch>
        </p:blipFill>
        <p:spPr>
          <a:xfrm>
            <a:off x="3839642" y="2930071"/>
            <a:ext cx="1012694" cy="1123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Box 75"/>
          <p:cNvSpPr txBox="1">
            <a:spLocks noGrp="1"/>
          </p:cNvSpPr>
          <p:nvPr>
            <p:ph type="sldNum" sz="quarter" idx="2"/>
          </p:nvPr>
        </p:nvSpPr>
        <p:spPr>
          <a:xfrm>
            <a:off x="11455400" y="6397716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381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57200">
              <a:defRPr sz="1400" spc="-10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pPr>
            <a:r>
              <a:rPr sz="3100" spc="-200" dirty="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rPr>
              <a:t>Dados</a:t>
            </a:r>
            <a:br>
              <a:rPr dirty="0"/>
            </a:br>
            <a:br>
              <a:rPr dirty="0"/>
            </a:br>
            <a:r>
              <a:rPr sz="2200" dirty="0" err="1">
                <a:solidFill>
                  <a:srgbClr val="4E75A3"/>
                </a:solidFill>
                <a:latin typeface="Candara"/>
                <a:ea typeface="Candara"/>
                <a:cs typeface="Candara"/>
              </a:rPr>
              <a:t>nomenclatura</a:t>
            </a:r>
            <a:br>
              <a:rPr sz="1000" dirty="0"/>
            </a:br>
            <a:br>
              <a:rPr sz="1000" dirty="0"/>
            </a:br>
            <a:br>
              <a:rPr sz="1000" dirty="0"/>
            </a:br>
            <a:br>
              <a:rPr sz="1000" dirty="0"/>
            </a:br>
            <a:br>
              <a:rPr sz="1000" dirty="0"/>
            </a:br>
            <a:endParaRPr sz="1000" dirty="0"/>
          </a:p>
        </p:txBody>
      </p:sp>
      <p:sp>
        <p:nvSpPr>
          <p:cNvPr id="382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5617028" y="685800"/>
            <a:ext cx="5921829" cy="5492750"/>
          </a:xfrm>
          <a:prstGeom prst="rect">
            <a:avLst/>
          </a:prstGeom>
        </p:spPr>
        <p:txBody>
          <a:bodyPr/>
          <a:lstStyle/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Variável</a:t>
            </a:r>
            <a:r>
              <a:rPr b="0"/>
              <a:t> - conjunto de valores de dados coletados, organizados segundo unidade e atributo (sexo, raça/cor da pele, local de residência) 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Banco de dados </a:t>
            </a:r>
            <a:r>
              <a:rPr b="0"/>
              <a:t>- conjunto de variáveis contendo dados coletados, semanticamente relacionados, armazenados em coleções de forma padronizada, e que permitam atualização e acesso rápido sempre que necessário</a:t>
            </a:r>
            <a:endParaRPr sz="110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just">
              <a:lnSpc>
                <a:spcPct val="114000"/>
              </a:lnSpc>
              <a:spcBef>
                <a:spcPts val="600"/>
              </a:spcBef>
              <a:defRPr sz="1400" b="1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Dicionário de variáveis </a:t>
            </a:r>
            <a:r>
              <a:rPr b="0"/>
              <a:t>- parte importante do trabalho com bancos de dados é conhecer bem sua estrutura e organização, onde podemos encontrar a relação das variáveis que compõem o banco de dados, as categorias dos dados (masculino/feminino, idade em anos) e o formato deles (tipo de datas, alfanuméricos, texto, imagem). Importante para que possamos organizar e processar os dados, de modo a terem </a:t>
            </a:r>
            <a:r>
              <a:rPr>
                <a:solidFill>
                  <a:srgbClr val="2890C0"/>
                </a:solidFill>
              </a:rPr>
              <a:t>sentido</a:t>
            </a:r>
            <a:r>
              <a:rPr b="0"/>
              <a:t> e </a:t>
            </a:r>
            <a:r>
              <a:rPr>
                <a:solidFill>
                  <a:srgbClr val="2890C0"/>
                </a:solidFill>
              </a:rPr>
              <a:t>valor</a:t>
            </a:r>
            <a:r>
              <a:rPr b="0"/>
              <a:t>, gerando </a:t>
            </a:r>
            <a:r>
              <a:rPr>
                <a:solidFill>
                  <a:srgbClr val="2890C0"/>
                </a:solidFill>
              </a:rPr>
              <a:t>Informação</a:t>
            </a:r>
            <a:r>
              <a:rPr b="0"/>
              <a:t>.</a:t>
            </a:r>
          </a:p>
        </p:txBody>
      </p:sp>
      <p:graphicFrame>
        <p:nvGraphicFramePr>
          <p:cNvPr id="383" name="Table 9"/>
          <p:cNvGraphicFramePr/>
          <p:nvPr/>
        </p:nvGraphicFramePr>
        <p:xfrm>
          <a:off x="905691" y="5402579"/>
          <a:ext cx="3384369" cy="9753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84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Bancos de dados</a:t>
                      </a:r>
                    </a:p>
                    <a:p>
                      <a:pPr algn="l">
                        <a:defRPr sz="1300" i="1" spc="-50">
                          <a:solidFill>
                            <a:srgbClr val="4E75A3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defRPr>
                      </a:pPr>
                      <a:r>
                        <a:t>Essa definição, portanto, não se aplica apenas ao ambiente digital, mas pode ser aplicada a registros manuais como agendas telefônicas</a:t>
                      </a:r>
                    </a:p>
                  </a:txBody>
                  <a:tcPr marT="91440" marB="9144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444D26"/>
                      </a:solidFill>
                    </a:lnT>
                    <a:lnB w="12700">
                      <a:solidFill>
                        <a:srgbClr val="444D26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84" name="Imagem 1" descr="Imagem 1"/>
          <p:cNvPicPr>
            <a:picLocks noChangeAspect="1"/>
          </p:cNvPicPr>
          <p:nvPr/>
        </p:nvPicPr>
        <p:blipFill>
          <a:blip r:embed="rId2"/>
          <a:srcRect l="12906" t="1314" r="13820" b="15485"/>
          <a:stretch>
            <a:fillRect/>
          </a:stretch>
        </p:blipFill>
        <p:spPr>
          <a:xfrm>
            <a:off x="5029876" y="1913829"/>
            <a:ext cx="474357" cy="538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m 3" descr="Imagem 3"/>
          <p:cNvPicPr>
            <a:picLocks noChangeAspect="1"/>
          </p:cNvPicPr>
          <p:nvPr/>
        </p:nvPicPr>
        <p:blipFill>
          <a:blip r:embed="rId3"/>
          <a:srcRect l="22698" t="15746" r="22698" b="30286"/>
          <a:stretch>
            <a:fillRect/>
          </a:stretch>
        </p:blipFill>
        <p:spPr>
          <a:xfrm>
            <a:off x="5057624" y="1299814"/>
            <a:ext cx="396133" cy="391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m 4" descr="Imagem 4"/>
          <p:cNvPicPr>
            <a:picLocks noChangeAspect="1"/>
          </p:cNvPicPr>
          <p:nvPr/>
        </p:nvPicPr>
        <p:blipFill>
          <a:blip r:embed="rId4"/>
          <a:srcRect l="16348" t="1778" r="16856" b="16443"/>
          <a:stretch>
            <a:fillRect/>
          </a:stretch>
        </p:blipFill>
        <p:spPr>
          <a:xfrm>
            <a:off x="5046370" y="2924944"/>
            <a:ext cx="484172" cy="592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it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65760">
              <a:defRPr sz="1120" spc="-80">
                <a:solidFill>
                  <a:srgbClr val="4E75A3"/>
                </a:solidFill>
                <a:latin typeface="Candara"/>
                <a:ea typeface="Candara"/>
                <a:cs typeface="Candara"/>
                <a:sym typeface="Candara"/>
              </a:defRPr>
            </a:pPr>
            <a:r>
              <a:rPr sz="3100" spc="-200" dirty="0">
                <a:solidFill>
                  <a:srgbClr val="4E75A3"/>
                </a:solidFill>
                <a:latin typeface="Candara"/>
                <a:ea typeface="Candara"/>
                <a:cs typeface="Candara"/>
              </a:rPr>
              <a:t>Dados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</p:txBody>
      </p:sp>
      <p:sp>
        <p:nvSpPr>
          <p:cNvPr id="389" name="Content Placeholder 6"/>
          <p:cNvSpPr txBox="1">
            <a:spLocks noGrp="1"/>
          </p:cNvSpPr>
          <p:nvPr>
            <p:ph type="body" sz="quarter" idx="1"/>
          </p:nvPr>
        </p:nvSpPr>
        <p:spPr>
          <a:xfrm>
            <a:off x="696685" y="2993043"/>
            <a:ext cx="10929257" cy="871916"/>
          </a:xfrm>
          <a:prstGeom prst="rect">
            <a:avLst/>
          </a:prstGeom>
        </p:spPr>
        <p:txBody>
          <a:bodyPr/>
          <a:lstStyle/>
          <a:p>
            <a:pPr lvl="3" algn="ctr">
              <a:lnSpc>
                <a:spcPct val="114000"/>
              </a:lnSpc>
              <a:spcBef>
                <a:spcPts val="600"/>
              </a:spcBef>
              <a:buSzTx/>
              <a:buNone/>
              <a:defRPr sz="2000" b="1">
                <a:solidFill>
                  <a:srgbClr val="C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É preciso saber o que se quer medir para só então medir</a:t>
            </a:r>
            <a:endParaRPr sz="1100" i="0">
              <a:solidFill>
                <a:srgbClr val="444D26"/>
              </a:solidFill>
              <a:latin typeface="+mn-lt"/>
              <a:ea typeface="+mn-ea"/>
              <a:cs typeface="+mn-cs"/>
              <a:sym typeface="Microsoft New Tai Lue"/>
            </a:endParaRPr>
          </a:p>
          <a:p>
            <a:pPr lvl="3" algn="ctr">
              <a:lnSpc>
                <a:spcPct val="114000"/>
              </a:lnSpc>
              <a:spcBef>
                <a:spcPts val="600"/>
              </a:spcBef>
              <a:defRPr sz="1400" i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Para cada fenômeno que se quer compreender devem ser selecionadas variáveis adequadas, para chegar ao objetivo que se deseja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 Swiss">
  <a:themeElements>
    <a:clrScheme name="Modern Swis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0000FF"/>
      </a:hlink>
      <a:folHlink>
        <a:srgbClr val="FF00FF"/>
      </a:folHlink>
    </a:clrScheme>
    <a:fontScheme name="Modern Swiss">
      <a:majorFont>
        <a:latin typeface="Helvetica"/>
        <a:ea typeface="Helvetica"/>
        <a:cs typeface="Helvetica"/>
      </a:majorFont>
      <a:minorFont>
        <a:latin typeface="Microsoft New Tai Lue"/>
        <a:ea typeface="Microsoft New Tai Lue"/>
        <a:cs typeface="Microsoft New Tai Lue"/>
      </a:minorFont>
    </a:fontScheme>
    <a:fmtScheme name="Modern Swis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38100" dir="5400000" rotWithShape="0">
              <a:srgbClr val="FEFAC9">
                <a:alpha val="20000"/>
              </a:srgbClr>
            </a:outerShdw>
          </a:effectLst>
        </a:effectStyle>
        <a:effectStyle>
          <a:effectLst>
            <a:outerShdw dist="38100" dir="5400000" rotWithShape="0">
              <a:srgbClr val="FEFAC9">
                <a:alpha val="20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dist="38100" dir="5400000" rotWithShape="0">
            <a:srgbClr val="FEFAC9">
              <a:alpha val="2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 Swiss">
  <a:themeElements>
    <a:clrScheme name="Modern Swis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0000FF"/>
      </a:hlink>
      <a:folHlink>
        <a:srgbClr val="FF00FF"/>
      </a:folHlink>
    </a:clrScheme>
    <a:fontScheme name="Modern Swiss">
      <a:majorFont>
        <a:latin typeface="Helvetica"/>
        <a:ea typeface="Helvetica"/>
        <a:cs typeface="Helvetica"/>
      </a:majorFont>
      <a:minorFont>
        <a:latin typeface="Microsoft New Tai Lue"/>
        <a:ea typeface="Microsoft New Tai Lue"/>
        <a:cs typeface="Microsoft New Tai Lue"/>
      </a:minorFont>
    </a:fontScheme>
    <a:fmtScheme name="Modern Swis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st="38100" dir="5400000" rotWithShape="0">
              <a:srgbClr val="FEFAC9">
                <a:alpha val="20000"/>
              </a:srgbClr>
            </a:outerShdw>
          </a:effectLst>
        </a:effectStyle>
        <a:effectStyle>
          <a:effectLst>
            <a:outerShdw dist="38100" dir="5400000" rotWithShape="0">
              <a:srgbClr val="FEFAC9">
                <a:alpha val="20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dist="38100" dir="5400000" rotWithShape="0">
            <a:srgbClr val="FEFAC9">
              <a:alpha val="20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Microsoft New Tai L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2743</Words>
  <Application>Microsoft Office PowerPoint</Application>
  <PresentationFormat>Widescreen</PresentationFormat>
  <Paragraphs>471</Paragraphs>
  <Slides>51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Candara</vt:lpstr>
      <vt:lpstr>Corbel</vt:lpstr>
      <vt:lpstr>Helvetica</vt:lpstr>
      <vt:lpstr>Microsoft New Tai Lue</vt:lpstr>
      <vt:lpstr>Wingdings</vt:lpstr>
      <vt:lpstr>Wingdings 3</vt:lpstr>
      <vt:lpstr>Modern Swiss</vt:lpstr>
      <vt:lpstr>Sistemas de Informação em Saúde</vt:lpstr>
      <vt:lpstr>Conteúdo</vt:lpstr>
      <vt:lpstr>Sistema de Informação conceitos gerais</vt:lpstr>
      <vt:lpstr>Apresentação do PowerPoint</vt:lpstr>
      <vt:lpstr>Dados</vt:lpstr>
      <vt:lpstr>Dados</vt:lpstr>
      <vt:lpstr>Dados  obtenção     </vt:lpstr>
      <vt:lpstr>Dados  nomenclatura     </vt:lpstr>
      <vt:lpstr>Dados       </vt:lpstr>
      <vt:lpstr>Informação</vt:lpstr>
      <vt:lpstr>Informação</vt:lpstr>
      <vt:lpstr>Informação</vt:lpstr>
      <vt:lpstr>Sistema de Informação (SI)</vt:lpstr>
      <vt:lpstr>Sistema de informação em Saúde</vt:lpstr>
      <vt:lpstr>Sistema de Informação em Saúde  Classificação  </vt:lpstr>
      <vt:lpstr>Sistema de Informação em Saúde    </vt:lpstr>
      <vt:lpstr>Sistema de Informação sobre Mortalidade - SIM</vt:lpstr>
      <vt:lpstr>Sistema de Informação sobre Mortalidade - SIM</vt:lpstr>
      <vt:lpstr>Sistema de Informação sobre Mortalidade - SIM</vt:lpstr>
      <vt:lpstr>Sistema de Informação sobre Mortalidade - SIM</vt:lpstr>
      <vt:lpstr>Sistema de Informação sobre Mortalidade - SIM</vt:lpstr>
      <vt:lpstr>Sistema de Informação sobre Mortalidade - SIM</vt:lpstr>
      <vt:lpstr>Sistema de Informação sobre Mortalidade - SIM</vt:lpstr>
      <vt:lpstr>Sistema de Informação de Agravos de Notificação - SINAN</vt:lpstr>
      <vt:lpstr>Sistema de Informação de Agravos de Notificação - SINAN</vt:lpstr>
      <vt:lpstr>Sistema de Informação de Agravos de Notificação - SINAN</vt:lpstr>
      <vt:lpstr>Sistema de Informação de Agravos de Notificação - SINAN</vt:lpstr>
      <vt:lpstr>Sistema de Informação de Agravos de Notificação - SINAN</vt:lpstr>
      <vt:lpstr>Sistema de Informação de Agravos de Notificação - SINAN</vt:lpstr>
      <vt:lpstr>Sistema de Informação de Agravos de Notificação - SINAN</vt:lpstr>
      <vt:lpstr>Sistema de Vigilância Epidemiologica da Gripe – SIVEP-Gripe</vt:lpstr>
      <vt:lpstr>Sistema de Vigilância Epidemiológica da Gripe – SIVEP-Gripe</vt:lpstr>
      <vt:lpstr>Apresentação do PowerPoint</vt:lpstr>
      <vt:lpstr>Sistema de Vigilância Epidemiológica da Gripe – SIVEP-Gripe</vt:lpstr>
      <vt:lpstr>Sistema de Vigilância Epidemiológica da Gripe – SIVEP-Gripe</vt:lpstr>
      <vt:lpstr>Sistema de Vigilância Epidemiológica da Gripe – SIVEP-Gripe</vt:lpstr>
      <vt:lpstr>Apresentação do PowerPoint</vt:lpstr>
      <vt:lpstr>Ficha de Notificação - SRAG   98 campos  Dados:  - paciente - residência - clínicos e epidemiológicos - atendimento - laboratoriais - conclusão - vigilância genômica</vt:lpstr>
      <vt:lpstr>Rede laboratorial de vigilância de vírus respiratórios </vt:lpstr>
      <vt:lpstr>Sistema de Informações Hospitalares do SUS - SIHSUS</vt:lpstr>
      <vt:lpstr>Sistema de Informações Hospitalares do SUS - SIHSUS</vt:lpstr>
      <vt:lpstr>Sistema de Informações Hospitalares do SUS - SIHSUS</vt:lpstr>
      <vt:lpstr>Sistema de Informações Hospitalares do SUS - SIHSUS</vt:lpstr>
      <vt:lpstr>Sistema de Informações Hospitalares do SUS - SIHSUS</vt:lpstr>
      <vt:lpstr>Sistema de Informações Hospitalares do SUS - SIHSUS</vt:lpstr>
      <vt:lpstr>Sistema de Informações Hospitalares do SUS - SIHSUS</vt:lpstr>
      <vt:lpstr>Sistema de Informações Hospitalares do SUS - SIHSUS</vt:lpstr>
      <vt:lpstr>Sistema de Informações Hospitalares do SUS - SIHSUS</vt:lpstr>
      <vt:lpstr>Sistema de Informações Hospitalares do SUS - SIHSUS</vt:lpstr>
      <vt:lpstr>Sistema de Informações Hospitalares do SUS - SIHSUS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Informação em Saúde</dc:title>
  <cp:lastModifiedBy>André Peres Barbosa de Castro</cp:lastModifiedBy>
  <cp:revision>10</cp:revision>
  <dcterms:modified xsi:type="dcterms:W3CDTF">2024-08-03T18:46:52Z</dcterms:modified>
</cp:coreProperties>
</file>